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9" r:id="rId2"/>
    <p:sldId id="260" r:id="rId3"/>
    <p:sldId id="284" r:id="rId4"/>
    <p:sldId id="304" r:id="rId5"/>
    <p:sldId id="279" r:id="rId6"/>
    <p:sldId id="280" r:id="rId7"/>
    <p:sldId id="281" r:id="rId8"/>
    <p:sldId id="303" r:id="rId9"/>
    <p:sldId id="286" r:id="rId10"/>
    <p:sldId id="282" r:id="rId11"/>
    <p:sldId id="283" r:id="rId12"/>
    <p:sldId id="305" r:id="rId13"/>
    <p:sldId id="302"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7AE66-9D20-470C-B81A-C10991B12F55}" type="datetimeFigureOut">
              <a:rPr lang="el-GR" smtClean="0"/>
              <a:t>15/10/2024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6178C-3F2C-4A21-9109-94E4693C3F44}" type="slidenum">
              <a:rPr lang="el-GR" smtClean="0"/>
              <a:t>‹#›</a:t>
            </a:fld>
            <a:endParaRPr lang="el-GR"/>
          </a:p>
        </p:txBody>
      </p:sp>
    </p:spTree>
    <p:extLst>
      <p:ext uri="{BB962C8B-B14F-4D97-AF65-F5344CB8AC3E}">
        <p14:creationId xmlns:p14="http://schemas.microsoft.com/office/powerpoint/2010/main" val="428165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79375" y="739775"/>
            <a:ext cx="6577013" cy="37004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1223-A141-45B2-96BE-2F0E15398764}"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12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1223-A141-45B2-96BE-2F0E15398764}"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564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10/15/2024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2367197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10/15/2024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421870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10/15/2024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2"/>
            <a:ext cx="2743200" cy="4487333"/>
          </a:xfrm>
        </p:spPr>
        <p:txBody>
          <a:bodyPr vert="eaVert" anchor="ctr"/>
          <a:lstStyle>
            <a:lvl1pPr algn="l">
              <a:defRPr>
                <a:solidFill>
                  <a:schemeClr val="tx2"/>
                </a:solidFil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extLst>
      <p:ext uri="{BB962C8B-B14F-4D97-AF65-F5344CB8AC3E}">
        <p14:creationId xmlns:p14="http://schemas.microsoft.com/office/powerpoint/2010/main" val="67549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10/15/2024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
        <p:nvSpPr>
          <p:cNvPr id="7" name="Title 6"/>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238417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3"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9" y="4087563"/>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6"/>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6"/>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823155" y="1437449"/>
            <a:ext cx="8556980"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10/15/2024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301849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10/15/2024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902207" y="2679192"/>
            <a:ext cx="5096256" cy="34472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24607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903113" y="3429002"/>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93367" y="3429002"/>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10/15/2024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405210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Date Placeholder 2"/>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10/15/2024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421343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2"/>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10/15/2024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315012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10/15/2024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
        <p:nvSpPr>
          <p:cNvPr id="4" name="Text Placeholder 3"/>
          <p:cNvSpPr>
            <a:spLocks noGrp="1"/>
          </p:cNvSpPr>
          <p:nvPr>
            <p:ph type="body" sz="half" idx="2"/>
          </p:nvPr>
        </p:nvSpPr>
        <p:spPr>
          <a:xfrm>
            <a:off x="1219200" y="3581402"/>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extLst>
      <p:ext uri="{BB962C8B-B14F-4D97-AF65-F5344CB8AC3E}">
        <p14:creationId xmlns:p14="http://schemas.microsoft.com/office/powerpoint/2010/main" val="24877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5" y="338667"/>
            <a:ext cx="5083527" cy="2429934"/>
          </a:xfrm>
        </p:spPr>
        <p:txBody>
          <a:bodyPr anchor="b">
            <a:normAutofit/>
          </a:bodyPr>
          <a:lstStyle>
            <a:lvl1pPr algn="l">
              <a:defRPr sz="2800" b="0">
                <a:solidFill>
                  <a:srgbClr val="FFFFFF"/>
                </a:solidFill>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491112" y="2785535"/>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10/15/2024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Tree>
    <p:extLst>
      <p:ext uri="{BB962C8B-B14F-4D97-AF65-F5344CB8AC3E}">
        <p14:creationId xmlns:p14="http://schemas.microsoft.com/office/powerpoint/2010/main" val="25360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30"/>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4" name="Date Placeholder 3"/>
          <p:cNvSpPr>
            <a:spLocks noGrp="1"/>
          </p:cNvSpPr>
          <p:nvPr>
            <p:ph type="dt" sz="half" idx="2"/>
          </p:nvPr>
        </p:nvSpPr>
        <p:spPr>
          <a:xfrm>
            <a:off x="6884897" y="6250166"/>
            <a:ext cx="5048921" cy="365125"/>
          </a:xfrm>
          <a:prstGeom prst="rect">
            <a:avLst/>
          </a:prstGeom>
        </p:spPr>
        <p:txBody>
          <a:bodyPr vert="horz" lIns="91440" tIns="45720" rIns="91440" bIns="45720" rtlCol="0" anchor="ctr"/>
          <a:lstStyle>
            <a:lvl1pPr algn="r">
              <a:defRPr sz="1000">
                <a:solidFill>
                  <a:schemeClr val="tx2"/>
                </a:solidFill>
              </a:defRPr>
            </a:lvl1pPr>
          </a:lstStyle>
          <a:p>
            <a:pPr eaLnBrk="1" latinLnBrk="0" hangingPunct="1"/>
            <a:fld id="{E637BB6B-EE1B-48FB-8575-0D55C373DE88}" type="datetimeFigureOut">
              <a:rPr lang="en-US" smtClean="0"/>
              <a:pPr eaLnBrk="1" latinLnBrk="0" hangingPunct="1"/>
              <a:t>10/15/2024</a:t>
            </a:fld>
            <a:endParaRPr lang="en-US" sz="1000">
              <a:solidFill>
                <a:schemeClr val="tx2">
                  <a:shade val="50000"/>
                </a:schemeClr>
              </a:solidFill>
            </a:endParaRPr>
          </a:p>
        </p:txBody>
      </p:sp>
      <p:sp>
        <p:nvSpPr>
          <p:cNvPr id="5" name="Footer Placeholder 4"/>
          <p:cNvSpPr>
            <a:spLocks noGrp="1"/>
          </p:cNvSpPr>
          <p:nvPr>
            <p:ph type="ftr" sz="quarter" idx="3"/>
          </p:nvPr>
        </p:nvSpPr>
        <p:spPr>
          <a:xfrm>
            <a:off x="258186" y="6250166"/>
            <a:ext cx="5048921" cy="365125"/>
          </a:xfrm>
          <a:prstGeom prst="rect">
            <a:avLst/>
          </a:prstGeom>
        </p:spPr>
        <p:txBody>
          <a:bodyPr vert="horz" lIns="91440" tIns="45720" rIns="91440" bIns="45720" rtlCol="0" anchor="ctr"/>
          <a:lstStyle>
            <a:lvl1pPr algn="l">
              <a:defRPr sz="1000">
                <a:solidFill>
                  <a:schemeClr val="tx2"/>
                </a:solidFill>
              </a:defRPr>
            </a:lvl1pPr>
          </a:lstStyle>
          <a:p>
            <a:pPr algn="ctr" eaLnBrk="1" latinLnBrk="0" hangingPunct="1"/>
            <a:endParaRPr kumimoji="0" lang="en-US" sz="1000" dirty="0">
              <a:solidFill>
                <a:schemeClr val="tx2">
                  <a:shade val="50000"/>
                </a:schemeClr>
              </a:solidFill>
            </a:endParaRPr>
          </a:p>
        </p:txBody>
      </p:sp>
      <p:sp>
        <p:nvSpPr>
          <p:cNvPr id="6" name="Slide Number Placeholder 5"/>
          <p:cNvSpPr>
            <a:spLocks noGrp="1"/>
          </p:cNvSpPr>
          <p:nvPr>
            <p:ph type="sldNum" sz="quarter" idx="4"/>
          </p:nvPr>
        </p:nvSpPr>
        <p:spPr>
          <a:xfrm>
            <a:off x="5321451" y="6250165"/>
            <a:ext cx="1549103" cy="365125"/>
          </a:xfrm>
          <a:prstGeom prst="rect">
            <a:avLst/>
          </a:prstGeom>
        </p:spPr>
        <p:txBody>
          <a:bodyPr vert="horz" lIns="91440" tIns="45720" rIns="91440" bIns="45720" rtlCol="0" anchor="ctr"/>
          <a:lstStyle>
            <a:lvl1pPr algn="ctr">
              <a:defRPr sz="1000">
                <a:solidFill>
                  <a:schemeClr val="tx2"/>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
        <p:nvSpPr>
          <p:cNvPr id="3" name="Text Placeholder 2"/>
          <p:cNvSpPr>
            <a:spLocks noGrp="1"/>
          </p:cNvSpPr>
          <p:nvPr>
            <p:ph type="body" idx="1"/>
          </p:nvPr>
        </p:nvSpPr>
        <p:spPr>
          <a:xfrm>
            <a:off x="1162758" y="2675467"/>
            <a:ext cx="9877777" cy="3450696"/>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extLst>
      <p:ext uri="{BB962C8B-B14F-4D97-AF65-F5344CB8AC3E}">
        <p14:creationId xmlns:p14="http://schemas.microsoft.com/office/powerpoint/2010/main" val="3549654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3" Type="http://schemas.openxmlformats.org/officeDocument/2006/relationships/hyperlink" Target="mailto:anmadyti@affil.duth.gr" TargetMode="External"/><Relationship Id="rId7" Type="http://schemas.openxmlformats.org/officeDocument/2006/relationships/image" Target="../media/image19.png"/><Relationship Id="rId12" Type="http://schemas.openxmlformats.org/officeDocument/2006/relationships/image" Target="../media/image4.png"/><Relationship Id="rId2" Type="http://schemas.openxmlformats.org/officeDocument/2006/relationships/hyperlink" Target="mailto:ctrianti@affil.duth.gr" TargetMode="External"/><Relationship Id="rId1" Type="http://schemas.openxmlformats.org/officeDocument/2006/relationships/slideLayout" Target="../slideLayouts/slideLayout4.xml"/><Relationship Id="rId6" Type="http://schemas.openxmlformats.org/officeDocument/2006/relationships/image" Target="../media/image18.png"/><Relationship Id="rId11"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hyperlink" Target="https://linkedin.com/" TargetMode="External"/><Relationship Id="rId1" Type="http://schemas.openxmlformats.org/officeDocument/2006/relationships/slideLayout" Target="../slideLayouts/slideLayout2.xml"/><Relationship Id="rId6" Type="http://schemas.openxmlformats.org/officeDocument/2006/relationships/hyperlink" Target="https://erasmusintern.org/" TargetMode="External"/><Relationship Id="rId11" Type="http://schemas.openxmlformats.org/officeDocument/2006/relationships/image" Target="../media/image4.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hyperlink" Target="https://www.glassdoor.com/" TargetMode="Externa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hyperlink" Target="https://career.duth.gr/" TargetMode="External"/><Relationship Id="rId3" Type="http://schemas.openxmlformats.org/officeDocument/2006/relationships/hyperlink" Target="http://www.praxisnetwork.eu/" TargetMode="External"/><Relationship Id="rId7" Type="http://schemas.openxmlformats.org/officeDocument/2006/relationships/image" Target="../media/image12.png"/><Relationship Id="rId2" Type="http://schemas.openxmlformats.org/officeDocument/2006/relationships/hyperlink" Target="https://www.power-placements.eu/apply" TargetMode="External"/><Relationship Id="rId1" Type="http://schemas.openxmlformats.org/officeDocument/2006/relationships/slideLayout" Target="../slideLayouts/slideLayout2.xml"/><Relationship Id="rId6" Type="http://schemas.openxmlformats.org/officeDocument/2006/relationships/hyperlink" Target="http://career.duth.gr/portal/" TargetMode="External"/><Relationship Id="rId11" Type="http://schemas.openxmlformats.org/officeDocument/2006/relationships/image" Target="../media/image4.png"/><Relationship Id="rId5" Type="http://schemas.openxmlformats.org/officeDocument/2006/relationships/hyperlink" Target="https://aiesec.gr/global-talent/" TargetMode="External"/><Relationship Id="rId10" Type="http://schemas.openxmlformats.org/officeDocument/2006/relationships/image" Target="../media/image3.png"/><Relationship Id="rId4" Type="http://schemas.openxmlformats.org/officeDocument/2006/relationships/hyperlink" Target="https://leonet.joeplus.org/" TargetMode="External"/><Relationship Id="rId9" Type="http://schemas.openxmlformats.org/officeDocument/2006/relationships/hyperlink" Target="http://erasmus.duth.gr/node/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459596" y="1628800"/>
            <a:ext cx="7200800" cy="72008"/>
          </a:xfrm>
        </p:spPr>
        <p:txBody>
          <a:bodyPr>
            <a:normAutofit fontScale="90000"/>
          </a:bodyPr>
          <a:lstStyle/>
          <a:p>
            <a:br>
              <a:rPr lang="el-GR" sz="4000" dirty="0"/>
            </a:br>
            <a:endParaRPr lang="el-GR" sz="4000" dirty="0"/>
          </a:p>
        </p:txBody>
      </p:sp>
      <p:sp>
        <p:nvSpPr>
          <p:cNvPr id="3" name="Υπότιτλος 2"/>
          <p:cNvSpPr>
            <a:spLocks noGrp="1"/>
          </p:cNvSpPr>
          <p:nvPr>
            <p:ph type="subTitle" idx="1"/>
          </p:nvPr>
        </p:nvSpPr>
        <p:spPr>
          <a:xfrm>
            <a:off x="2783632" y="2267745"/>
            <a:ext cx="6696744" cy="1433373"/>
          </a:xfrm>
        </p:spPr>
        <p:txBody>
          <a:bodyPr>
            <a:normAutofit fontScale="85000" lnSpcReduction="20000"/>
          </a:bodyPr>
          <a:lstStyle/>
          <a:p>
            <a:r>
              <a:rPr lang="el-GR" sz="4000" b="1" dirty="0"/>
              <a:t>Πρόγραμμα </a:t>
            </a:r>
            <a:r>
              <a:rPr lang="en-US" sz="4000" b="1" dirty="0"/>
              <a:t>Erasmus+</a:t>
            </a:r>
            <a:endParaRPr lang="el-GR" sz="4000" b="1" dirty="0"/>
          </a:p>
          <a:p>
            <a:r>
              <a:rPr lang="el-GR" sz="2400" dirty="0"/>
              <a:t>Ενημερωτική συνάντηση  </a:t>
            </a:r>
          </a:p>
          <a:p>
            <a:r>
              <a:rPr lang="el-GR" sz="2400" dirty="0"/>
              <a:t> Εξερχομένων Φοιτητών Πρακτικής άσκησης</a:t>
            </a:r>
          </a:p>
          <a:p>
            <a:r>
              <a:rPr lang="el-GR" sz="2400" dirty="0"/>
              <a:t>Τρίτη 15/10/2024 στις 14:00</a:t>
            </a:r>
            <a:endParaRPr lang="en-US" sz="2400" dirty="0"/>
          </a:p>
        </p:txBody>
      </p:sp>
      <p:pic>
        <p:nvPicPr>
          <p:cNvPr id="1026" name="Picture 2" descr="EU flag-Erasmus+_vect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140" y="6075064"/>
            <a:ext cx="228561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Υπότιτλος 2"/>
          <p:cNvSpPr txBox="1">
            <a:spLocks/>
          </p:cNvSpPr>
          <p:nvPr/>
        </p:nvSpPr>
        <p:spPr>
          <a:xfrm>
            <a:off x="1775521" y="5805264"/>
            <a:ext cx="36004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spcAft>
                <a:spcPts val="600"/>
              </a:spcAft>
              <a:buClr>
                <a:srgbClr val="31B6FD"/>
              </a:buClr>
            </a:pPr>
            <a:endParaRPr lang="el-GR" sz="1400" dirty="0">
              <a:solidFill>
                <a:srgbClr val="C6E7FC">
                  <a:lumMod val="25000"/>
                </a:srgbClr>
              </a:solidFill>
              <a:latin typeface="Candara"/>
            </a:endParaRPr>
          </a:p>
        </p:txBody>
      </p:sp>
      <p:pic>
        <p:nvPicPr>
          <p:cNvPr id="4" name="Εικόνα 3"/>
          <p:cNvPicPr>
            <a:picLocks noChangeAspect="1"/>
          </p:cNvPicPr>
          <p:nvPr/>
        </p:nvPicPr>
        <p:blipFill>
          <a:blip r:embed="rId4"/>
          <a:stretch>
            <a:fillRect/>
          </a:stretch>
        </p:blipFill>
        <p:spPr>
          <a:xfrm>
            <a:off x="11152290" y="5607471"/>
            <a:ext cx="932769" cy="1115665"/>
          </a:xfrm>
          <a:prstGeom prst="rect">
            <a:avLst/>
          </a:prstGeom>
        </p:spPr>
      </p:pic>
    </p:spTree>
    <p:extLst>
      <p:ext uri="{BB962C8B-B14F-4D97-AF65-F5344CB8AC3E}">
        <p14:creationId xmlns:p14="http://schemas.microsoft.com/office/powerpoint/2010/main" val="1151248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C893F628-1F7F-4024-80E8-CE1970C233C5}"/>
              </a:ext>
            </a:extLst>
          </p:cNvPr>
          <p:cNvSpPr>
            <a:spLocks noGrp="1"/>
          </p:cNvSpPr>
          <p:nvPr>
            <p:ph idx="1"/>
          </p:nvPr>
        </p:nvSpPr>
        <p:spPr>
          <a:xfrm>
            <a:off x="2325978" y="2941807"/>
            <a:ext cx="7448582" cy="3695597"/>
          </a:xfrm>
        </p:spPr>
        <p:txBody>
          <a:bodyPr>
            <a:normAutofit fontScale="92500" lnSpcReduction="10000"/>
          </a:bodyPr>
          <a:lstStyle/>
          <a:p>
            <a:r>
              <a:rPr lang="el-GR" sz="2200" dirty="0">
                <a:solidFill>
                  <a:srgbClr val="002060"/>
                </a:solidFill>
              </a:rPr>
              <a:t>Παρέχεις τις βασικές σου πληροφορίες επικοινωνίας,</a:t>
            </a:r>
          </a:p>
          <a:p>
            <a:r>
              <a:rPr lang="el-GR" sz="2200" dirty="0">
                <a:solidFill>
                  <a:srgbClr val="002060"/>
                </a:solidFill>
              </a:rPr>
              <a:t>Εκφράζεις το ενδιαφέρον σου για πρακτική άσκηση στο Φορέα και το αιτιολογείς,</a:t>
            </a:r>
          </a:p>
          <a:p>
            <a:r>
              <a:rPr lang="el-GR" sz="2200" dirty="0">
                <a:solidFill>
                  <a:srgbClr val="002060"/>
                </a:solidFill>
              </a:rPr>
              <a:t>Τι σπουδές έχεις κάνει; Σε τι σημείο των σπουδών σου βρίσκεσαι; Τι δεξιότητες έχεις;</a:t>
            </a:r>
          </a:p>
          <a:p>
            <a:pPr lvl="0">
              <a:buClr>
                <a:srgbClr val="31B6FD"/>
              </a:buClr>
            </a:pPr>
            <a:r>
              <a:rPr lang="el-GR" sz="2200" dirty="0">
                <a:solidFill>
                  <a:srgbClr val="002060"/>
                </a:solidFill>
              </a:rPr>
              <a:t>Επισυνάπτεις  βιογραφικό.</a:t>
            </a:r>
          </a:p>
          <a:p>
            <a:r>
              <a:rPr lang="el-GR" sz="2200" dirty="0">
                <a:solidFill>
                  <a:srgbClr val="002060"/>
                </a:solidFill>
              </a:rPr>
              <a:t>Τι καθήκοντα θα μπορούσες να αναλάβεις;</a:t>
            </a:r>
          </a:p>
          <a:p>
            <a:r>
              <a:rPr lang="el-GR" sz="2200" dirty="0">
                <a:solidFill>
                  <a:srgbClr val="002060"/>
                </a:solidFill>
              </a:rPr>
              <a:t>Για ποιο διάστημα ζητάς να εργαστείς στο Φορέα;</a:t>
            </a:r>
          </a:p>
          <a:p>
            <a:r>
              <a:rPr lang="el-GR" sz="2200" dirty="0">
                <a:solidFill>
                  <a:srgbClr val="002060"/>
                </a:solidFill>
              </a:rPr>
              <a:t>Έχεις </a:t>
            </a:r>
            <a:r>
              <a:rPr lang="en-US" sz="2200" dirty="0">
                <a:solidFill>
                  <a:srgbClr val="002060"/>
                </a:solidFill>
              </a:rPr>
              <a:t>portfolio; </a:t>
            </a:r>
            <a:r>
              <a:rPr lang="el-GR" sz="2200" dirty="0">
                <a:solidFill>
                  <a:srgbClr val="002060"/>
                </a:solidFill>
              </a:rPr>
              <a:t>Το επισυνάπτεις.</a:t>
            </a:r>
          </a:p>
          <a:p>
            <a:r>
              <a:rPr lang="el-GR" sz="2200" dirty="0">
                <a:solidFill>
                  <a:srgbClr val="002060"/>
                </a:solidFill>
              </a:rPr>
              <a:t>Ζητάς </a:t>
            </a:r>
            <a:r>
              <a:rPr lang="en-US" sz="2200" dirty="0">
                <a:solidFill>
                  <a:srgbClr val="002060"/>
                </a:solidFill>
              </a:rPr>
              <a:t>letter of acceptance.</a:t>
            </a:r>
            <a:endParaRPr lang="el-GR" sz="2200" dirty="0">
              <a:solidFill>
                <a:srgbClr val="002060"/>
              </a:solidFill>
            </a:endParaRPr>
          </a:p>
          <a:p>
            <a:r>
              <a:rPr lang="el-GR" sz="2200" dirty="0">
                <a:solidFill>
                  <a:srgbClr val="002060"/>
                </a:solidFill>
              </a:rPr>
              <a:t>Προετοιμάζεσαι για την (πιθανή) συνέντευξη. </a:t>
            </a:r>
          </a:p>
          <a:p>
            <a:endParaRPr lang="el-GR" dirty="0"/>
          </a:p>
        </p:txBody>
      </p:sp>
      <p:sp>
        <p:nvSpPr>
          <p:cNvPr id="3" name="Τίτλος 2">
            <a:extLst>
              <a:ext uri="{FF2B5EF4-FFF2-40B4-BE49-F238E27FC236}">
                <a16:creationId xmlns:a16="http://schemas.microsoft.com/office/drawing/2014/main" id="{DD0CEBFC-294E-4695-99AF-E20781923309}"/>
              </a:ext>
            </a:extLst>
          </p:cNvPr>
          <p:cNvSpPr>
            <a:spLocks noGrp="1"/>
          </p:cNvSpPr>
          <p:nvPr>
            <p:ph type="title"/>
          </p:nvPr>
        </p:nvSpPr>
        <p:spPr>
          <a:xfrm>
            <a:off x="1524000" y="310867"/>
            <a:ext cx="8229600" cy="1252728"/>
          </a:xfrm>
        </p:spPr>
        <p:txBody>
          <a:bodyPr/>
          <a:lstStyle/>
          <a:p>
            <a:r>
              <a:rPr lang="el-GR" dirty="0"/>
              <a:t>Ζητώντας </a:t>
            </a:r>
            <a:r>
              <a:rPr lang="en-US" dirty="0"/>
              <a:t>Letter of Acceptance</a:t>
            </a:r>
            <a:endParaRPr lang="el-GR" dirty="0"/>
          </a:p>
        </p:txBody>
      </p:sp>
      <p:sp>
        <p:nvSpPr>
          <p:cNvPr id="4" name="Θέση περιεχομένου 1">
            <a:extLst>
              <a:ext uri="{FF2B5EF4-FFF2-40B4-BE49-F238E27FC236}">
                <a16:creationId xmlns:a16="http://schemas.microsoft.com/office/drawing/2014/main" id="{5862E55A-B942-4EF1-A6D2-05F3051945F0}"/>
              </a:ext>
            </a:extLst>
          </p:cNvPr>
          <p:cNvSpPr txBox="1">
            <a:spLocks/>
          </p:cNvSpPr>
          <p:nvPr/>
        </p:nvSpPr>
        <p:spPr>
          <a:xfrm>
            <a:off x="1919536" y="1870178"/>
            <a:ext cx="3672408" cy="76673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
                <a:srgbClr val="31B6FD"/>
              </a:buClr>
              <a:buNone/>
            </a:pPr>
            <a:r>
              <a:rPr lang="el-GR" sz="1800" b="1" u="sng" dirty="0">
                <a:solidFill>
                  <a:srgbClr val="FF0000"/>
                </a:solidFill>
                <a:latin typeface="Candara"/>
              </a:rPr>
              <a:t>ΜΗΝ ΞΕΧΝΑΣ:</a:t>
            </a:r>
            <a:r>
              <a:rPr lang="el-GR" sz="1800" b="1" dirty="0">
                <a:solidFill>
                  <a:srgbClr val="FF0000"/>
                </a:solidFill>
                <a:latin typeface="Candara"/>
              </a:rPr>
              <a:t> </a:t>
            </a:r>
          </a:p>
          <a:p>
            <a:pPr marL="0" indent="0">
              <a:buClr>
                <a:srgbClr val="31B6FD"/>
              </a:buClr>
              <a:buNone/>
            </a:pPr>
            <a:r>
              <a:rPr lang="el-GR" sz="1800" b="1" dirty="0">
                <a:solidFill>
                  <a:srgbClr val="FF0000"/>
                </a:solidFill>
                <a:latin typeface="Candara"/>
              </a:rPr>
              <a:t>Πρόβα για αναζήτηση εργασίας</a:t>
            </a:r>
          </a:p>
        </p:txBody>
      </p:sp>
      <p:pic>
        <p:nvPicPr>
          <p:cNvPr id="6" name="Εικόνα 5">
            <a:extLst>
              <a:ext uri="{FF2B5EF4-FFF2-40B4-BE49-F238E27FC236}">
                <a16:creationId xmlns:a16="http://schemas.microsoft.com/office/drawing/2014/main" id="{759791B4-A615-4314-A033-E3D7FC205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0848" y="5483784"/>
            <a:ext cx="1237056" cy="1237056"/>
          </a:xfrm>
          <a:prstGeom prst="rect">
            <a:avLst/>
          </a:prstGeom>
        </p:spPr>
      </p:pic>
      <p:pic>
        <p:nvPicPr>
          <p:cNvPr id="7" name="Εικόνα 6">
            <a:extLst>
              <a:ext uri="{FF2B5EF4-FFF2-40B4-BE49-F238E27FC236}">
                <a16:creationId xmlns:a16="http://schemas.microsoft.com/office/drawing/2014/main" id="{975B9410-CB80-49BD-8850-90FA11437676}"/>
              </a:ext>
            </a:extLst>
          </p:cNvPr>
          <p:cNvPicPr>
            <a:picLocks noChangeAspect="1"/>
          </p:cNvPicPr>
          <p:nvPr/>
        </p:nvPicPr>
        <p:blipFill>
          <a:blip r:embed="rId4"/>
          <a:stretch>
            <a:fillRect/>
          </a:stretch>
        </p:blipFill>
        <p:spPr>
          <a:xfrm>
            <a:off x="11028889" y="5589240"/>
            <a:ext cx="876334" cy="1048164"/>
          </a:xfrm>
          <a:prstGeom prst="rect">
            <a:avLst/>
          </a:prstGeom>
        </p:spPr>
      </p:pic>
      <p:sp>
        <p:nvSpPr>
          <p:cNvPr id="8" name="Θέση περιεχομένου 1">
            <a:extLst>
              <a:ext uri="{FF2B5EF4-FFF2-40B4-BE49-F238E27FC236}">
                <a16:creationId xmlns:a16="http://schemas.microsoft.com/office/drawing/2014/main" id="{BB814B9B-E54B-4DC0-9B82-D69701AC3389}"/>
              </a:ext>
            </a:extLst>
          </p:cNvPr>
          <p:cNvSpPr txBox="1">
            <a:spLocks/>
          </p:cNvSpPr>
          <p:nvPr/>
        </p:nvSpPr>
        <p:spPr>
          <a:xfrm>
            <a:off x="5735960" y="1887590"/>
            <a:ext cx="4677185" cy="622469"/>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
                <a:srgbClr val="31B6FD"/>
              </a:buClr>
              <a:buNone/>
            </a:pPr>
            <a:r>
              <a:rPr lang="el-GR" sz="1800" b="1" dirty="0">
                <a:solidFill>
                  <a:srgbClr val="FF0000"/>
                </a:solidFill>
                <a:latin typeface="Candara"/>
              </a:rPr>
              <a:t>  </a:t>
            </a:r>
            <a:r>
              <a:rPr lang="el-GR" sz="1900" b="1" u="sng" dirty="0">
                <a:solidFill>
                  <a:srgbClr val="FF0000"/>
                </a:solidFill>
                <a:latin typeface="Candara"/>
              </a:rPr>
              <a:t>ΣΥΜΒΟΥΛΕΣ:</a:t>
            </a:r>
            <a:r>
              <a:rPr lang="el-GR" sz="1900" b="1" dirty="0">
                <a:solidFill>
                  <a:srgbClr val="FF0000"/>
                </a:solidFill>
                <a:latin typeface="Candara"/>
              </a:rPr>
              <a:t> </a:t>
            </a:r>
          </a:p>
          <a:p>
            <a:pPr marL="0" indent="0" algn="ctr">
              <a:buClr>
                <a:srgbClr val="31B6FD"/>
              </a:buClr>
              <a:buNone/>
            </a:pPr>
            <a:r>
              <a:rPr lang="el-GR" sz="1900" b="1" dirty="0">
                <a:solidFill>
                  <a:srgbClr val="FF0000"/>
                </a:solidFill>
                <a:latin typeface="Candara"/>
              </a:rPr>
              <a:t>Σε κάποιες από τις παραπάνω πλατφόρμες</a:t>
            </a:r>
          </a:p>
        </p:txBody>
      </p:sp>
      <p:pic>
        <p:nvPicPr>
          <p:cNvPr id="9" name="Picture 2">
            <a:extLst>
              <a:ext uri="{FF2B5EF4-FFF2-40B4-BE49-F238E27FC236}">
                <a16:creationId xmlns:a16="http://schemas.microsoft.com/office/drawing/2014/main" id="{B44F2AD8-70CD-4F7F-822D-C1B96F26A9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988" y="6144855"/>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18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0B995EF4-A80B-4AF5-8B89-9808D47237D2}"/>
              </a:ext>
            </a:extLst>
          </p:cNvPr>
          <p:cNvSpPr>
            <a:spLocks noGrp="1"/>
          </p:cNvSpPr>
          <p:nvPr>
            <p:ph idx="1"/>
          </p:nvPr>
        </p:nvSpPr>
        <p:spPr/>
        <p:txBody>
          <a:bodyPr>
            <a:normAutofit/>
          </a:bodyPr>
          <a:lstStyle/>
          <a:p>
            <a:r>
              <a:rPr lang="el-GR" dirty="0"/>
              <a:t>Παρόμοια με των άλλων εργαζομένων,</a:t>
            </a:r>
          </a:p>
          <a:p>
            <a:r>
              <a:rPr lang="el-GR" dirty="0"/>
              <a:t>Εργασία σε συγκεκριμένο </a:t>
            </a:r>
            <a:r>
              <a:rPr lang="en-US" dirty="0"/>
              <a:t>project </a:t>
            </a:r>
            <a:r>
              <a:rPr lang="el-GR" dirty="0"/>
              <a:t>που υλοποιεί ο Φορέας,</a:t>
            </a:r>
          </a:p>
          <a:p>
            <a:r>
              <a:rPr lang="el-GR" dirty="0"/>
              <a:t>Δημιουργία πλαισίου εργασίας (λ.χ. νέο </a:t>
            </a:r>
            <a:r>
              <a:rPr lang="en-US" dirty="0"/>
              <a:t>project </a:t>
            </a:r>
            <a:r>
              <a:rPr lang="el-GR" dirty="0"/>
              <a:t>και νέα καθήκοντα) για εσένα.</a:t>
            </a:r>
          </a:p>
          <a:p>
            <a:r>
              <a:rPr lang="el-GR" dirty="0"/>
              <a:t>Οι ώρες εργασίας προσαρμόζονται στις απαιτήσεις του φορέα και στη φύση της εργασίας ώστε να ολοκληρωθούν τα καθήκοντα που έχει αναλάβει ο ασκούμενος.</a:t>
            </a:r>
          </a:p>
          <a:p>
            <a:pPr marL="0" indent="0">
              <a:buNone/>
            </a:pPr>
            <a:r>
              <a:rPr lang="el-GR" dirty="0">
                <a:solidFill>
                  <a:srgbClr val="FF0000"/>
                </a:solidFill>
              </a:rPr>
              <a:t>     </a:t>
            </a:r>
            <a:r>
              <a:rPr lang="el-GR" sz="2200" dirty="0">
                <a:solidFill>
                  <a:srgbClr val="FF0000"/>
                </a:solidFill>
              </a:rPr>
              <a:t>(Προσοχή!!!  Η εκμετάλλευση δεν είναι αποδεκτή).</a:t>
            </a:r>
          </a:p>
        </p:txBody>
      </p:sp>
      <p:sp>
        <p:nvSpPr>
          <p:cNvPr id="3" name="Τίτλος 2">
            <a:extLst>
              <a:ext uri="{FF2B5EF4-FFF2-40B4-BE49-F238E27FC236}">
                <a16:creationId xmlns:a16="http://schemas.microsoft.com/office/drawing/2014/main" id="{E928490F-9899-470F-90D2-93CD18AD5AA6}"/>
              </a:ext>
            </a:extLst>
          </p:cNvPr>
          <p:cNvSpPr>
            <a:spLocks noGrp="1"/>
          </p:cNvSpPr>
          <p:nvPr>
            <p:ph type="title"/>
          </p:nvPr>
        </p:nvSpPr>
        <p:spPr>
          <a:xfrm>
            <a:off x="1561456" y="338328"/>
            <a:ext cx="8229600" cy="1252728"/>
          </a:xfrm>
        </p:spPr>
        <p:txBody>
          <a:bodyPr/>
          <a:lstStyle/>
          <a:p>
            <a:r>
              <a:rPr lang="el-GR" dirty="0"/>
              <a:t>Τα καθήκοντά σου στον Φορέα:</a:t>
            </a:r>
          </a:p>
        </p:txBody>
      </p:sp>
      <p:pic>
        <p:nvPicPr>
          <p:cNvPr id="5" name="Εικόνα 4">
            <a:extLst>
              <a:ext uri="{FF2B5EF4-FFF2-40B4-BE49-F238E27FC236}">
                <a16:creationId xmlns:a16="http://schemas.microsoft.com/office/drawing/2014/main" id="{C0BB219B-BE3B-4995-9799-7F97784099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1" y="1591057"/>
            <a:ext cx="994019" cy="994019"/>
          </a:xfrm>
          <a:prstGeom prst="rect">
            <a:avLst/>
          </a:prstGeom>
        </p:spPr>
      </p:pic>
      <p:pic>
        <p:nvPicPr>
          <p:cNvPr id="7" name="Εικόνα 6">
            <a:extLst>
              <a:ext uri="{FF2B5EF4-FFF2-40B4-BE49-F238E27FC236}">
                <a16:creationId xmlns:a16="http://schemas.microsoft.com/office/drawing/2014/main" id="{C711E12C-DF84-466F-A539-CE0524DD9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8465" y="5635414"/>
            <a:ext cx="981499" cy="981499"/>
          </a:xfrm>
          <a:prstGeom prst="rect">
            <a:avLst/>
          </a:prstGeom>
        </p:spPr>
      </p:pic>
      <p:pic>
        <p:nvPicPr>
          <p:cNvPr id="8" name="Εικόνα 7">
            <a:extLst>
              <a:ext uri="{FF2B5EF4-FFF2-40B4-BE49-F238E27FC236}">
                <a16:creationId xmlns:a16="http://schemas.microsoft.com/office/drawing/2014/main" id="{0FE5EF64-4E86-49D8-A848-DDEF0B066348}"/>
              </a:ext>
            </a:extLst>
          </p:cNvPr>
          <p:cNvPicPr>
            <a:picLocks noChangeAspect="1"/>
          </p:cNvPicPr>
          <p:nvPr/>
        </p:nvPicPr>
        <p:blipFill>
          <a:blip r:embed="rId4"/>
          <a:stretch>
            <a:fillRect/>
          </a:stretch>
        </p:blipFill>
        <p:spPr>
          <a:xfrm>
            <a:off x="11040535" y="5635414"/>
            <a:ext cx="876334" cy="1048164"/>
          </a:xfrm>
          <a:prstGeom prst="rect">
            <a:avLst/>
          </a:prstGeom>
        </p:spPr>
      </p:pic>
      <p:pic>
        <p:nvPicPr>
          <p:cNvPr id="9" name="Picture 2">
            <a:extLst>
              <a:ext uri="{FF2B5EF4-FFF2-40B4-BE49-F238E27FC236}">
                <a16:creationId xmlns:a16="http://schemas.microsoft.com/office/drawing/2014/main" id="{9272868A-9C54-4320-9D3D-2094276743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988" y="6144855"/>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69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CA0B4AD0-BDCC-4630-AC90-F4A986E45DAC}"/>
              </a:ext>
            </a:extLst>
          </p:cNvPr>
          <p:cNvPicPr>
            <a:picLocks noGrp="1" noChangeAspect="1"/>
          </p:cNvPicPr>
          <p:nvPr>
            <p:ph idx="1"/>
          </p:nvPr>
        </p:nvPicPr>
        <p:blipFill>
          <a:blip r:embed="rId2"/>
          <a:stretch>
            <a:fillRect/>
          </a:stretch>
        </p:blipFill>
        <p:spPr>
          <a:xfrm>
            <a:off x="2595659" y="492981"/>
            <a:ext cx="6429071" cy="6305385"/>
          </a:xfrm>
          <a:prstGeom prst="rect">
            <a:avLst/>
          </a:prstGeom>
        </p:spPr>
      </p:pic>
    </p:spTree>
    <p:extLst>
      <p:ext uri="{BB962C8B-B14F-4D97-AF65-F5344CB8AC3E}">
        <p14:creationId xmlns:p14="http://schemas.microsoft.com/office/powerpoint/2010/main" val="318179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92F0B5-8511-41AA-A05B-C31374F25596}"/>
              </a:ext>
            </a:extLst>
          </p:cNvPr>
          <p:cNvSpPr>
            <a:spLocks noGrp="1"/>
          </p:cNvSpPr>
          <p:nvPr>
            <p:ph type="title"/>
          </p:nvPr>
        </p:nvSpPr>
        <p:spPr/>
        <p:txBody>
          <a:bodyPr/>
          <a:lstStyle/>
          <a:p>
            <a:r>
              <a:rPr lang="el-GR" dirty="0"/>
              <a:t>Επικοινωνία</a:t>
            </a:r>
          </a:p>
        </p:txBody>
      </p:sp>
      <p:sp>
        <p:nvSpPr>
          <p:cNvPr id="3" name="Θέση περιεχομένου 2">
            <a:extLst>
              <a:ext uri="{FF2B5EF4-FFF2-40B4-BE49-F238E27FC236}">
                <a16:creationId xmlns:a16="http://schemas.microsoft.com/office/drawing/2014/main" id="{31783763-AC64-4814-AFFB-91CCA60D4A27}"/>
              </a:ext>
            </a:extLst>
          </p:cNvPr>
          <p:cNvSpPr>
            <a:spLocks noGrp="1"/>
          </p:cNvSpPr>
          <p:nvPr>
            <p:ph sz="quarter" idx="13"/>
          </p:nvPr>
        </p:nvSpPr>
        <p:spPr>
          <a:xfrm>
            <a:off x="2567608" y="2679192"/>
            <a:ext cx="3455239" cy="3447288"/>
          </a:xfrm>
        </p:spPr>
        <p:txBody>
          <a:bodyPr>
            <a:normAutofit/>
          </a:bodyPr>
          <a:lstStyle/>
          <a:p>
            <a:pPr marL="0" indent="0">
              <a:buNone/>
            </a:pPr>
            <a:r>
              <a:rPr lang="el-GR" sz="1500" b="1" dirty="0"/>
              <a:t>Δημοκρίτειο Πανεπιστήμιο Θράκης</a:t>
            </a:r>
            <a:br>
              <a:rPr lang="el-GR" sz="1500" b="1" dirty="0"/>
            </a:br>
            <a:r>
              <a:rPr lang="el-GR" sz="1500" b="1" dirty="0"/>
              <a:t>Τμήμα Διεθνών Σχέσεων/</a:t>
            </a:r>
            <a:r>
              <a:rPr lang="el-GR" sz="1500" b="1" dirty="0" err="1"/>
              <a:t>Erasmus</a:t>
            </a:r>
            <a:r>
              <a:rPr lang="en-US" sz="1500" b="1" dirty="0"/>
              <a:t>+</a:t>
            </a:r>
            <a:br>
              <a:rPr lang="el-GR" sz="1500" b="1" dirty="0"/>
            </a:br>
            <a:r>
              <a:rPr lang="el-GR" sz="1500" b="1" dirty="0"/>
              <a:t>Κτίριο Διοίκησης, Πανεπιστημιούπολη</a:t>
            </a:r>
            <a:br>
              <a:rPr lang="el-GR" sz="1500" b="1" dirty="0"/>
            </a:br>
            <a:r>
              <a:rPr lang="el-GR" sz="1500" b="1" dirty="0"/>
              <a:t>691 00 Κομοτηνή</a:t>
            </a:r>
            <a:endParaRPr lang="en-US" sz="1500" b="1" dirty="0"/>
          </a:p>
          <a:p>
            <a:pPr marL="0" indent="0">
              <a:buNone/>
            </a:pPr>
            <a:endParaRPr lang="en-US" sz="1500" b="1" dirty="0"/>
          </a:p>
          <a:p>
            <a:pPr marL="0" indent="0">
              <a:buNone/>
            </a:pPr>
            <a:r>
              <a:rPr lang="el-GR" sz="1500" dirty="0"/>
              <a:t>Κομοτηνή: Τηλέφωνο: </a:t>
            </a:r>
            <a:r>
              <a:rPr lang="en-US" sz="1500" b="1" dirty="0"/>
              <a:t>+30 25310 </a:t>
            </a:r>
            <a:r>
              <a:rPr lang="el-GR" sz="1500" b="1" dirty="0"/>
              <a:t>39104</a:t>
            </a:r>
            <a:endParaRPr lang="en-US" sz="1500" b="1" dirty="0"/>
          </a:p>
          <a:p>
            <a:pPr marL="0" indent="0">
              <a:buNone/>
            </a:pPr>
            <a:r>
              <a:rPr lang="el-GR" sz="1500" dirty="0"/>
              <a:t>Καβάλα: Τηλέφωνο: </a:t>
            </a:r>
            <a:r>
              <a:rPr lang="el-GR" sz="1500" b="1" dirty="0"/>
              <a:t>+30 2510</a:t>
            </a:r>
            <a:r>
              <a:rPr lang="en-US" sz="1500" b="1" dirty="0"/>
              <a:t>462308</a:t>
            </a:r>
            <a:endParaRPr lang="el-GR" sz="1500" b="1" dirty="0"/>
          </a:p>
          <a:p>
            <a:pPr marL="0" indent="0">
              <a:buNone/>
            </a:pPr>
            <a:endParaRPr lang="el-GR" sz="1500" dirty="0"/>
          </a:p>
          <a:p>
            <a:pPr marL="0" indent="0">
              <a:buNone/>
            </a:pPr>
            <a:r>
              <a:rPr lang="en-US" sz="1500" dirty="0"/>
              <a:t>Email: </a:t>
            </a:r>
            <a:r>
              <a:rPr lang="en-US" sz="1500" b="1" dirty="0">
                <a:hlinkClick r:id="rId2"/>
              </a:rPr>
              <a:t>ctrianti@affil.duth.gr</a:t>
            </a:r>
            <a:r>
              <a:rPr lang="el-GR" sz="1500" b="1" dirty="0"/>
              <a:t>  &amp; </a:t>
            </a:r>
            <a:r>
              <a:rPr lang="en-US" sz="1500" b="1" dirty="0">
                <a:hlinkClick r:id="rId3"/>
              </a:rPr>
              <a:t>anmadyti@affil.duth.gr</a:t>
            </a:r>
            <a:r>
              <a:rPr lang="el-GR" sz="1500" b="1" dirty="0"/>
              <a:t> </a:t>
            </a:r>
            <a:endParaRPr lang="en-US" sz="1500" b="1" dirty="0"/>
          </a:p>
          <a:p>
            <a:pPr marL="0" indent="0">
              <a:buNone/>
            </a:pPr>
            <a:endParaRPr lang="el-GR" sz="1500" dirty="0"/>
          </a:p>
          <a:p>
            <a:pPr marL="0" indent="0">
              <a:buNone/>
            </a:pPr>
            <a:r>
              <a:rPr lang="en-US" sz="1500" dirty="0"/>
              <a:t>Web</a:t>
            </a:r>
            <a:r>
              <a:rPr lang="el-GR" sz="1500" dirty="0"/>
              <a:t>: </a:t>
            </a:r>
            <a:r>
              <a:rPr lang="en-US" sz="1500" dirty="0"/>
              <a:t>Erasmus.duth.gr</a:t>
            </a:r>
            <a:endParaRPr lang="el-GR" dirty="0"/>
          </a:p>
        </p:txBody>
      </p:sp>
      <p:sp>
        <p:nvSpPr>
          <p:cNvPr id="4" name="Θέση περιεχομένου 3">
            <a:extLst>
              <a:ext uri="{FF2B5EF4-FFF2-40B4-BE49-F238E27FC236}">
                <a16:creationId xmlns:a16="http://schemas.microsoft.com/office/drawing/2014/main" id="{385FDC65-D472-4ED3-A4EE-8B8EACCC4D00}"/>
              </a:ext>
            </a:extLst>
          </p:cNvPr>
          <p:cNvSpPr>
            <a:spLocks noGrp="1"/>
          </p:cNvSpPr>
          <p:nvPr>
            <p:ph sz="quarter" idx="14"/>
          </p:nvPr>
        </p:nvSpPr>
        <p:spPr>
          <a:xfrm>
            <a:off x="6456040" y="3554233"/>
            <a:ext cx="3822192" cy="522839"/>
          </a:xfrm>
        </p:spPr>
        <p:txBody>
          <a:bodyPr>
            <a:normAutofit/>
          </a:bodyPr>
          <a:lstStyle/>
          <a:p>
            <a:pPr marL="0" indent="0" algn="ctr">
              <a:buNone/>
            </a:pPr>
            <a:r>
              <a:rPr lang="en-US" sz="2000" dirty="0"/>
              <a:t>facebook.com/</a:t>
            </a:r>
            <a:r>
              <a:rPr lang="en-US" sz="2000" b="1" dirty="0" err="1"/>
              <a:t>erasmus.duth</a:t>
            </a:r>
            <a:endParaRPr lang="el-GR" sz="2000" b="1" dirty="0"/>
          </a:p>
        </p:txBody>
      </p:sp>
      <p:pic>
        <p:nvPicPr>
          <p:cNvPr id="1028" name="Picture 4" descr="Facebook - Log In or Sign Up">
            <a:extLst>
              <a:ext uri="{FF2B5EF4-FFF2-40B4-BE49-F238E27FC236}">
                <a16:creationId xmlns:a16="http://schemas.microsoft.com/office/drawing/2014/main" id="{3E69B5C2-9D6D-4D5C-A347-9BFBA96537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0465" y="2269105"/>
            <a:ext cx="1129918" cy="1129918"/>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DD66BE95-CBD3-49BE-84A7-7B0C424271D1}"/>
              </a:ext>
            </a:extLst>
          </p:cNvPr>
          <p:cNvPicPr>
            <a:picLocks noChangeAspect="1"/>
          </p:cNvPicPr>
          <p:nvPr/>
        </p:nvPicPr>
        <p:blipFill>
          <a:blip r:embed="rId5"/>
          <a:stretch>
            <a:fillRect/>
          </a:stretch>
        </p:blipFill>
        <p:spPr>
          <a:xfrm>
            <a:off x="11174451" y="5742335"/>
            <a:ext cx="932769" cy="1115665"/>
          </a:xfrm>
          <a:prstGeom prst="rect">
            <a:avLst/>
          </a:prstGeom>
        </p:spPr>
      </p:pic>
      <p:pic>
        <p:nvPicPr>
          <p:cNvPr id="8" name="Εικόνα 7">
            <a:extLst>
              <a:ext uri="{FF2B5EF4-FFF2-40B4-BE49-F238E27FC236}">
                <a16:creationId xmlns:a16="http://schemas.microsoft.com/office/drawing/2014/main" id="{26E37B40-CA14-4F57-BF45-B793E10991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4413" y="2654064"/>
            <a:ext cx="360000" cy="360000"/>
          </a:xfrm>
          <a:prstGeom prst="rect">
            <a:avLst/>
          </a:prstGeom>
        </p:spPr>
      </p:pic>
      <p:pic>
        <p:nvPicPr>
          <p:cNvPr id="10" name="Εικόνα 9">
            <a:extLst>
              <a:ext uri="{FF2B5EF4-FFF2-40B4-BE49-F238E27FC236}">
                <a16:creationId xmlns:a16="http://schemas.microsoft.com/office/drawing/2014/main" id="{3B44590C-51EB-49EA-B088-6E2431D66E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4413" y="3897072"/>
            <a:ext cx="360000" cy="360000"/>
          </a:xfrm>
          <a:prstGeom prst="rect">
            <a:avLst/>
          </a:prstGeom>
        </p:spPr>
      </p:pic>
      <p:pic>
        <p:nvPicPr>
          <p:cNvPr id="12" name="Εικόνα 11">
            <a:extLst>
              <a:ext uri="{FF2B5EF4-FFF2-40B4-BE49-F238E27FC236}">
                <a16:creationId xmlns:a16="http://schemas.microsoft.com/office/drawing/2014/main" id="{EC3FDD82-8AEE-4F0E-BC74-ACB77BAFD0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2363" y="4836317"/>
            <a:ext cx="360000" cy="360000"/>
          </a:xfrm>
          <a:prstGeom prst="rect">
            <a:avLst/>
          </a:prstGeom>
        </p:spPr>
      </p:pic>
      <p:pic>
        <p:nvPicPr>
          <p:cNvPr id="14" name="Εικόνα 13">
            <a:extLst>
              <a:ext uri="{FF2B5EF4-FFF2-40B4-BE49-F238E27FC236}">
                <a16:creationId xmlns:a16="http://schemas.microsoft.com/office/drawing/2014/main" id="{29C6BEBE-F3A1-4DEE-A01B-D718421CDE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10559" y="5508721"/>
            <a:ext cx="360000" cy="360000"/>
          </a:xfrm>
          <a:prstGeom prst="rect">
            <a:avLst/>
          </a:prstGeom>
        </p:spPr>
      </p:pic>
      <p:pic>
        <p:nvPicPr>
          <p:cNvPr id="15" name="Picture 4" descr="Συχνές Ερωτήσεις">
            <a:extLst>
              <a:ext uri="{FF2B5EF4-FFF2-40B4-BE49-F238E27FC236}">
                <a16:creationId xmlns:a16="http://schemas.microsoft.com/office/drawing/2014/main" id="{F324E235-99AC-4100-8596-1797E4913755}"/>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sharpenSoften amount="-3000"/>
                    </a14:imgEffect>
                  </a14:imgLayer>
                </a14:imgProps>
              </a:ext>
              <a:ext uri="{28A0092B-C50C-407E-A947-70E740481C1C}">
                <a14:useLocalDpi xmlns:a14="http://schemas.microsoft.com/office/drawing/2010/main" val="0"/>
              </a:ext>
            </a:extLst>
          </a:blip>
          <a:srcRect/>
          <a:stretch>
            <a:fillRect/>
          </a:stretch>
        </p:blipFill>
        <p:spPr bwMode="auto">
          <a:xfrm>
            <a:off x="4994302" y="5777966"/>
            <a:ext cx="1573476" cy="594151"/>
          </a:xfrm>
          <a:prstGeom prst="rect">
            <a:avLst/>
          </a:prstGeom>
          <a:ln>
            <a:noFill/>
          </a:ln>
          <a:effectLst>
            <a:softEdge rad="660400"/>
          </a:effectLst>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3A7FC43D-7883-4AA1-ADCD-9CB989AB177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9988" y="6144855"/>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Εικόνα 5">
            <a:extLst>
              <a:ext uri="{FF2B5EF4-FFF2-40B4-BE49-F238E27FC236}">
                <a16:creationId xmlns:a16="http://schemas.microsoft.com/office/drawing/2014/main" id="{AC7914CA-49AB-4684-9834-05FF71FB6D3D}"/>
              </a:ext>
            </a:extLst>
          </p:cNvPr>
          <p:cNvPicPr>
            <a:picLocks noChangeAspect="1"/>
          </p:cNvPicPr>
          <p:nvPr/>
        </p:nvPicPr>
        <p:blipFill>
          <a:blip r:embed="rId13"/>
          <a:stretch>
            <a:fillRect/>
          </a:stretch>
        </p:blipFill>
        <p:spPr>
          <a:xfrm>
            <a:off x="7180789" y="4093060"/>
            <a:ext cx="2309193" cy="1297473"/>
          </a:xfrm>
          <a:prstGeom prst="rect">
            <a:avLst/>
          </a:prstGeom>
        </p:spPr>
      </p:pic>
      <p:sp>
        <p:nvSpPr>
          <p:cNvPr id="7" name="TextBox 6">
            <a:extLst>
              <a:ext uri="{FF2B5EF4-FFF2-40B4-BE49-F238E27FC236}">
                <a16:creationId xmlns:a16="http://schemas.microsoft.com/office/drawing/2014/main" id="{51E7AFFC-3C4C-4028-A3A2-4E0432F92D95}"/>
              </a:ext>
            </a:extLst>
          </p:cNvPr>
          <p:cNvSpPr txBox="1"/>
          <p:nvPr/>
        </p:nvSpPr>
        <p:spPr>
          <a:xfrm>
            <a:off x="7667491" y="5459982"/>
            <a:ext cx="1462260" cy="369332"/>
          </a:xfrm>
          <a:prstGeom prst="rect">
            <a:avLst/>
          </a:prstGeom>
          <a:noFill/>
        </p:spPr>
        <p:txBody>
          <a:bodyPr wrap="none" rtlCol="0">
            <a:spAutoFit/>
          </a:bodyPr>
          <a:lstStyle/>
          <a:p>
            <a:r>
              <a:rPr lang="en-US" dirty="0" err="1"/>
              <a:t>erasmusduth</a:t>
            </a:r>
            <a:endParaRPr lang="el-GR" dirty="0"/>
          </a:p>
        </p:txBody>
      </p:sp>
    </p:spTree>
    <p:extLst>
      <p:ext uri="{BB962C8B-B14F-4D97-AF65-F5344CB8AC3E}">
        <p14:creationId xmlns:p14="http://schemas.microsoft.com/office/powerpoint/2010/main" val="2514393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2135561" y="2492896"/>
            <a:ext cx="7920879" cy="4281926"/>
          </a:xfrm>
        </p:spPr>
        <p:txBody>
          <a:bodyPr>
            <a:normAutofit fontScale="92500"/>
          </a:bodyPr>
          <a:lstStyle/>
          <a:p>
            <a:pPr marL="0" indent="0" algn="just">
              <a:buNone/>
            </a:pPr>
            <a:r>
              <a:rPr lang="el-GR" dirty="0">
                <a:latin typeface="Calibri" panose="020F0502020204030204" pitchFamily="34" charset="0"/>
                <a:cs typeface="Calibri" panose="020F0502020204030204" pitchFamily="34" charset="0"/>
              </a:rPr>
              <a:t>Το πρόγραμμα </a:t>
            </a:r>
            <a:r>
              <a:rPr lang="el-GR" i="1" dirty="0" err="1">
                <a:latin typeface="Calibri" panose="020F0502020204030204" pitchFamily="34" charset="0"/>
                <a:cs typeface="Calibri" panose="020F0502020204030204" pitchFamily="34" charset="0"/>
              </a:rPr>
              <a:t>Erasmu</a:t>
            </a:r>
            <a:r>
              <a:rPr lang="en-US" i="1" dirty="0">
                <a:latin typeface="Calibri" panose="020F0502020204030204" pitchFamily="34" charset="0"/>
                <a:cs typeface="Calibri" panose="020F0502020204030204" pitchFamily="34" charset="0"/>
              </a:rPr>
              <a:t>s+</a:t>
            </a:r>
            <a:r>
              <a:rPr lang="el-GR" dirty="0">
                <a:latin typeface="Calibri" panose="020F0502020204030204" pitchFamily="34" charset="0"/>
                <a:cs typeface="Calibri" panose="020F0502020204030204" pitchFamily="34" charset="0"/>
              </a:rPr>
              <a:t> προσφέρει τη δυνατότητα σε φοιτητές να κάνουν πρακτική άσκηση σε </a:t>
            </a:r>
            <a:r>
              <a:rPr lang="el-GR" dirty="0"/>
              <a:t>που εδρεύουν σε χώρες του προγράμματος </a:t>
            </a:r>
            <a:r>
              <a:rPr lang="en-US" dirty="0"/>
              <a:t>Erasmus</a:t>
            </a:r>
            <a:r>
              <a:rPr lang="el-GR" dirty="0"/>
              <a:t>+ και επιπλέον οι Χώρες από τις Περιφέρειες 13 και </a:t>
            </a:r>
            <a:r>
              <a:rPr lang="el-GR" dirty="0">
                <a:solidFill>
                  <a:srgbClr val="FF0000"/>
                </a:solidFill>
              </a:rPr>
              <a:t>14</a:t>
            </a:r>
            <a:r>
              <a:rPr lang="el-GR" dirty="0"/>
              <a:t> (βλ. σχετικός συνημμένο πίνακα). </a:t>
            </a:r>
          </a:p>
          <a:p>
            <a:pPr marL="0" indent="0" algn="just">
              <a:buNone/>
            </a:pPr>
            <a:r>
              <a:rPr lang="el-GR" dirty="0">
                <a:latin typeface="Calibri" panose="020F0502020204030204" pitchFamily="34" charset="0"/>
                <a:cs typeface="Calibri" panose="020F0502020204030204" pitchFamily="34" charset="0"/>
              </a:rPr>
              <a:t>για διάστημα από </a:t>
            </a:r>
            <a:r>
              <a:rPr lang="en-US" b="1" dirty="0">
                <a:latin typeface="Calibri" panose="020F0502020204030204" pitchFamily="34" charset="0"/>
                <a:cs typeface="Calibri" panose="020F0502020204030204" pitchFamily="34" charset="0"/>
              </a:rPr>
              <a:t>2</a:t>
            </a:r>
            <a:r>
              <a:rPr lang="el-GR" dirty="0">
                <a:latin typeface="Calibri" panose="020F0502020204030204" pitchFamily="34" charset="0"/>
                <a:cs typeface="Calibri" panose="020F0502020204030204" pitchFamily="34" charset="0"/>
              </a:rPr>
              <a:t> έως </a:t>
            </a:r>
            <a:r>
              <a:rPr lang="el-GR" b="1" dirty="0">
                <a:latin typeface="Calibri" panose="020F0502020204030204" pitchFamily="34" charset="0"/>
                <a:cs typeface="Calibri" panose="020F0502020204030204" pitchFamily="34" charset="0"/>
              </a:rPr>
              <a:t>12 </a:t>
            </a:r>
            <a:r>
              <a:rPr lang="el-GR" dirty="0">
                <a:latin typeface="Calibri" panose="020F0502020204030204" pitchFamily="34" charset="0"/>
                <a:cs typeface="Calibri" panose="020F0502020204030204" pitchFamily="34" charset="0"/>
              </a:rPr>
              <a:t>μηνών (τυχόν επιπλέον διάστημα εγκρίνεται χωρίς υποτροφία-</a:t>
            </a:r>
            <a:r>
              <a:rPr lang="en-US" dirty="0">
                <a:latin typeface="Calibri" panose="020F0502020204030204" pitchFamily="34" charset="0"/>
                <a:cs typeface="Calibri" panose="020F0502020204030204" pitchFamily="34" charset="0"/>
              </a:rPr>
              <a:t>zero grant)</a:t>
            </a:r>
            <a:r>
              <a:rPr lang="el-GR" dirty="0">
                <a:latin typeface="Calibri" panose="020F0502020204030204" pitchFamily="34" charset="0"/>
                <a:cs typeface="Calibri" panose="020F0502020204030204" pitchFamily="34" charset="0"/>
              </a:rPr>
              <a:t>.</a:t>
            </a:r>
          </a:p>
          <a:p>
            <a:pPr marL="0" indent="0" algn="just">
              <a:spcAft>
                <a:spcPts val="600"/>
              </a:spcAft>
              <a:buNone/>
            </a:pPr>
            <a:r>
              <a:rPr lang="el-GR" dirty="0">
                <a:latin typeface="Calibri" panose="020F0502020204030204" pitchFamily="34" charset="0"/>
                <a:cs typeface="Calibri" panose="020F0502020204030204" pitchFamily="34" charset="0"/>
              </a:rPr>
              <a:t>Οι φοιτητές μπορούν να εργαστούν σε μια εταιρία, ένα πανεπιστήμιο, ένα ερευνητικό κέντρο ή έναν άλλο οργανισμό στο εξωτερικό και να αποκτήσουν επαγγελματική εμπειρία. </a:t>
            </a:r>
          </a:p>
          <a:p>
            <a:pPr marL="0" indent="0" algn="just">
              <a:spcAft>
                <a:spcPts val="600"/>
              </a:spcAft>
              <a:buNone/>
            </a:pPr>
            <a:r>
              <a:rPr lang="el-GR" dirty="0">
                <a:latin typeface="Calibri" panose="020F0502020204030204" pitchFamily="34" charset="0"/>
                <a:cs typeface="Calibri" panose="020F0502020204030204" pitchFamily="34" charset="0"/>
              </a:rPr>
              <a:t>Η πρακτική άσκηση αναγνωρίζεται ως μέρος των σπουδών και προσφέρει τις πιστωτικές μονάδες γνωστές ως ECTS.</a:t>
            </a:r>
            <a:endParaRPr lang="el-GR" sz="1100" dirty="0"/>
          </a:p>
        </p:txBody>
      </p:sp>
      <p:sp>
        <p:nvSpPr>
          <p:cNvPr id="3" name="Τίτλος 2"/>
          <p:cNvSpPr>
            <a:spLocks noGrp="1"/>
          </p:cNvSpPr>
          <p:nvPr>
            <p:ph type="title"/>
          </p:nvPr>
        </p:nvSpPr>
        <p:spPr>
          <a:xfrm>
            <a:off x="1779305" y="548640"/>
            <a:ext cx="8470448" cy="1169941"/>
          </a:xfrm>
        </p:spPr>
        <p:txBody>
          <a:bodyPr>
            <a:noAutofit/>
          </a:bodyPr>
          <a:lstStyle/>
          <a:p>
            <a:r>
              <a:rPr lang="el-GR" dirty="0"/>
              <a:t>Πρακτική Άσκηση στα πλαίσια του</a:t>
            </a:r>
            <a:r>
              <a:rPr lang="en-US" dirty="0"/>
              <a:t> Erasmus+</a:t>
            </a:r>
            <a:r>
              <a:rPr lang="el-GR" dirty="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5" y="6199211"/>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p:cNvPicPr>
            <a:picLocks noChangeAspect="1"/>
          </p:cNvPicPr>
          <p:nvPr/>
        </p:nvPicPr>
        <p:blipFill>
          <a:blip r:embed="rId3"/>
          <a:stretch>
            <a:fillRect/>
          </a:stretch>
        </p:blipFill>
        <p:spPr>
          <a:xfrm>
            <a:off x="11132010" y="5659157"/>
            <a:ext cx="932769" cy="1115665"/>
          </a:xfrm>
          <a:prstGeom prst="rect">
            <a:avLst/>
          </a:prstGeom>
        </p:spPr>
      </p:pic>
    </p:spTree>
    <p:extLst>
      <p:ext uri="{BB962C8B-B14F-4D97-AF65-F5344CB8AC3E}">
        <p14:creationId xmlns:p14="http://schemas.microsoft.com/office/powerpoint/2010/main" val="39189117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1802015" y="2204865"/>
            <a:ext cx="8254425" cy="4515601"/>
          </a:xfrm>
        </p:spPr>
        <p:txBody>
          <a:bodyPr>
            <a:normAutofit fontScale="92500" lnSpcReduction="20000"/>
          </a:bodyPr>
          <a:lstStyle/>
          <a:p>
            <a:pPr algn="just">
              <a:spcAft>
                <a:spcPts val="600"/>
              </a:spcAft>
              <a:buClr>
                <a:schemeClr val="accent2">
                  <a:lumMod val="75000"/>
                </a:schemeClr>
              </a:buClr>
              <a:buFont typeface="Wingdings" panose="05000000000000000000" pitchFamily="2" charset="2"/>
              <a:buChar char="Ø"/>
            </a:pPr>
            <a:r>
              <a:rPr lang="el-GR" b="1" dirty="0">
                <a:latin typeface="Calibri" panose="020F0502020204030204" pitchFamily="34" charset="0"/>
                <a:cs typeface="Calibri" panose="020F0502020204030204" pitchFamily="34" charset="0"/>
              </a:rPr>
              <a:t>Ποιοι;</a:t>
            </a:r>
            <a:endParaRPr lang="en-US" b="1" dirty="0">
              <a:latin typeface="Calibri" panose="020F0502020204030204" pitchFamily="34" charset="0"/>
              <a:cs typeface="Calibri" panose="020F0502020204030204" pitchFamily="34" charset="0"/>
            </a:endParaRPr>
          </a:p>
          <a:p>
            <a:pPr lvl="1" algn="just">
              <a:spcAft>
                <a:spcPts val="600"/>
              </a:spcAft>
            </a:pPr>
            <a:r>
              <a:rPr lang="el-GR" sz="2100" dirty="0">
                <a:latin typeface="Calibri" panose="020F0502020204030204" pitchFamily="34" charset="0"/>
                <a:cs typeface="Calibri" panose="020F0502020204030204" pitchFamily="34" charset="0"/>
              </a:rPr>
              <a:t>Εγγεγραμμένοι φοιτητές στους 3 κύκλους σπουδών ή πρόσφατα απόφοιτοι. Δεν ισχύει η προϋπόθεση εγγραφής των φοιτητών τουλάχιστον στο δεύτερο έτος των σπουδών.</a:t>
            </a:r>
            <a:endParaRPr lang="en-US" sz="2100" dirty="0">
              <a:latin typeface="Calibri" panose="020F0502020204030204" pitchFamily="34" charset="0"/>
              <a:cs typeface="Calibri" panose="020F0502020204030204" pitchFamily="34" charset="0"/>
            </a:endParaRPr>
          </a:p>
          <a:p>
            <a:pPr lvl="1" algn="just">
              <a:spcAft>
                <a:spcPts val="600"/>
              </a:spcAft>
            </a:pPr>
            <a:r>
              <a:rPr lang="el-GR" sz="2100" dirty="0">
                <a:latin typeface="Calibri" panose="020F0502020204030204" pitchFamily="34" charset="0"/>
                <a:cs typeface="Calibri" panose="020F0502020204030204" pitchFamily="34" charset="0"/>
              </a:rPr>
              <a:t>Οι πρόσφατα απόφοιτοι πρέπει να έχουν επιλεγεί κατά το τελευταίο έτος των σπουδών τους και πρέπει να πραγματοποιήσουν και να ολοκληρώσουν την πρακτική τους άσκηση στο εξωτερικό εντός ενός έτους μετά την αποφοίτησή τους.</a:t>
            </a:r>
          </a:p>
          <a:p>
            <a:pPr algn="just">
              <a:spcBef>
                <a:spcPts val="1200"/>
              </a:spcBef>
              <a:spcAft>
                <a:spcPts val="600"/>
              </a:spcAft>
              <a:buClr>
                <a:schemeClr val="accent2">
                  <a:lumMod val="75000"/>
                </a:schemeClr>
              </a:buClr>
              <a:buFont typeface="Wingdings" panose="05000000000000000000" pitchFamily="2" charset="2"/>
              <a:buChar char="Ø"/>
            </a:pPr>
            <a:r>
              <a:rPr lang="el-GR" b="1" dirty="0">
                <a:latin typeface="Calibri" panose="020F0502020204030204" pitchFamily="34" charset="0"/>
                <a:cs typeface="Calibri" panose="020F0502020204030204" pitchFamily="34" charset="0"/>
              </a:rPr>
              <a:t> ΦΟΙΤΗΤΕΣ ΧΩΡΙΣ ΕΠΙΧΟΡΗΓΗΣΗ (ZERO GRANT STUDENTS)</a:t>
            </a:r>
          </a:p>
          <a:p>
            <a:pPr lvl="1"/>
            <a:r>
              <a:rPr lang="el-GR" sz="2100" dirty="0">
                <a:latin typeface="Calibri" panose="020F0502020204030204" pitchFamily="34" charset="0"/>
                <a:cs typeface="Calibri" panose="020F0502020204030204" pitchFamily="34" charset="0"/>
              </a:rPr>
              <a:t>Στο πρόγραμμα </a:t>
            </a:r>
            <a:r>
              <a:rPr lang="el-GR" sz="2100" b="1" dirty="0" err="1">
                <a:latin typeface="Calibri" panose="020F0502020204030204" pitchFamily="34" charset="0"/>
                <a:cs typeface="Calibri" panose="020F0502020204030204" pitchFamily="34" charset="0"/>
              </a:rPr>
              <a:t>Erasmus</a:t>
            </a:r>
            <a:r>
              <a:rPr lang="el-GR" sz="2100" b="1" dirty="0">
                <a:latin typeface="Calibri" panose="020F0502020204030204" pitchFamily="34" charset="0"/>
                <a:cs typeface="Calibri" panose="020F0502020204030204" pitchFamily="34" charset="0"/>
              </a:rPr>
              <a:t>+</a:t>
            </a:r>
            <a:r>
              <a:rPr lang="el-GR" sz="2100" dirty="0">
                <a:latin typeface="Calibri" panose="020F0502020204030204" pitchFamily="34" charset="0"/>
                <a:cs typeface="Calibri" panose="020F0502020204030204" pitchFamily="34" charset="0"/>
              </a:rPr>
              <a:t> υπάρχει πρόβλεψη για τους </a:t>
            </a:r>
            <a:r>
              <a:rPr lang="el-GR" sz="2100" b="1" dirty="0">
                <a:latin typeface="Calibri" panose="020F0502020204030204" pitchFamily="34" charset="0"/>
                <a:cs typeface="Calibri" panose="020F0502020204030204" pitchFamily="34" charset="0"/>
              </a:rPr>
              <a:t>«Φοιτητές </a:t>
            </a:r>
            <a:r>
              <a:rPr lang="el-GR" sz="2100" b="1" dirty="0" err="1">
                <a:latin typeface="Calibri" panose="020F0502020204030204" pitchFamily="34" charset="0"/>
                <a:cs typeface="Calibri" panose="020F0502020204030204" pitchFamily="34" charset="0"/>
              </a:rPr>
              <a:t>Erasmus</a:t>
            </a:r>
            <a:r>
              <a:rPr lang="el-GR" sz="2100" b="1" dirty="0">
                <a:latin typeface="Calibri" panose="020F0502020204030204" pitchFamily="34" charset="0"/>
                <a:cs typeface="Calibri" panose="020F0502020204030204" pitchFamily="34" charset="0"/>
              </a:rPr>
              <a:t>+ χωρίς επιχορήγηση»</a:t>
            </a:r>
            <a:r>
              <a:rPr lang="el-GR" sz="2100" dirty="0">
                <a:latin typeface="Calibri" panose="020F0502020204030204" pitchFamily="34" charset="0"/>
                <a:cs typeface="Calibri" panose="020F0502020204030204" pitchFamily="34" charset="0"/>
              </a:rPr>
              <a:t> , δηλ. τους φοιτητές οι οποίοι πληρούν όλα τα κριτήρια κινητικότητας, χαίρουν όλων των προνομίων που συνεπάγεται η ιδιότητα του φοιτητή </a:t>
            </a:r>
            <a:r>
              <a:rPr lang="el-GR" sz="2100" b="1" dirty="0" err="1">
                <a:latin typeface="Calibri" panose="020F0502020204030204" pitchFamily="34" charset="0"/>
                <a:cs typeface="Calibri" panose="020F0502020204030204" pitchFamily="34" charset="0"/>
              </a:rPr>
              <a:t>Erasmus</a:t>
            </a:r>
            <a:r>
              <a:rPr lang="el-GR" sz="2100" b="1" dirty="0">
                <a:latin typeface="Calibri" panose="020F0502020204030204" pitchFamily="34" charset="0"/>
                <a:cs typeface="Calibri" panose="020F0502020204030204" pitchFamily="34" charset="0"/>
              </a:rPr>
              <a:t>+</a:t>
            </a:r>
            <a:r>
              <a:rPr lang="el-GR" sz="2100" dirty="0">
                <a:latin typeface="Calibri" panose="020F0502020204030204" pitchFamily="34" charset="0"/>
                <a:cs typeface="Calibri" panose="020F0502020204030204" pitchFamily="34" charset="0"/>
              </a:rPr>
              <a:t>, αλλά στους οποίους δεν έχει χορηγηθεί υποτροφία κινητικότητας λόγω π.χ. πλήρωσης των διαθέσιμων θέσεων. Οι κανόνες κινητικότητας, ισχύουν και για τους φοιτητές </a:t>
            </a:r>
            <a:r>
              <a:rPr lang="el-GR" sz="2100" b="1" dirty="0">
                <a:latin typeface="Calibri" panose="020F0502020204030204" pitchFamily="34" charset="0"/>
                <a:cs typeface="Calibri" panose="020F0502020204030204" pitchFamily="34" charset="0"/>
              </a:rPr>
              <a:t>Erasmus+</a:t>
            </a:r>
            <a:r>
              <a:rPr lang="el-GR" sz="2100" dirty="0">
                <a:latin typeface="Calibri" panose="020F0502020204030204" pitchFamily="34" charset="0"/>
                <a:cs typeface="Calibri" panose="020F0502020204030204" pitchFamily="34" charset="0"/>
              </a:rPr>
              <a:t> χωρίς επιχορήγηση.</a:t>
            </a:r>
            <a:endParaRPr lang="el-GR" sz="1800" dirty="0"/>
          </a:p>
        </p:txBody>
      </p:sp>
      <p:sp>
        <p:nvSpPr>
          <p:cNvPr id="3" name="Τίτλος 2"/>
          <p:cNvSpPr>
            <a:spLocks noGrp="1"/>
          </p:cNvSpPr>
          <p:nvPr>
            <p:ph type="title"/>
          </p:nvPr>
        </p:nvSpPr>
        <p:spPr>
          <a:xfrm>
            <a:off x="1694003" y="803726"/>
            <a:ext cx="8470448" cy="540067"/>
          </a:xfrm>
        </p:spPr>
        <p:txBody>
          <a:bodyPr>
            <a:noAutofit/>
          </a:bodyPr>
          <a:lstStyle/>
          <a:p>
            <a:r>
              <a:rPr lang="el-GR" sz="4000" dirty="0"/>
              <a:t>Κριτήρια Συμμετοχής </a:t>
            </a:r>
            <a:r>
              <a:rPr lang="el-GR" sz="4000" dirty="0" err="1"/>
              <a:t>Erasmus</a:t>
            </a:r>
            <a:r>
              <a:rPr lang="el-GR" sz="4000" dirty="0"/>
              <a: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88" y="6144855"/>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p:cNvPicPr>
            <a:picLocks noChangeAspect="1"/>
          </p:cNvPicPr>
          <p:nvPr/>
        </p:nvPicPr>
        <p:blipFill>
          <a:blip r:embed="rId3"/>
          <a:stretch>
            <a:fillRect/>
          </a:stretch>
        </p:blipFill>
        <p:spPr>
          <a:xfrm>
            <a:off x="11029243" y="5742335"/>
            <a:ext cx="932769" cy="1115665"/>
          </a:xfrm>
          <a:prstGeom prst="rect">
            <a:avLst/>
          </a:prstGeom>
        </p:spPr>
      </p:pic>
    </p:spTree>
    <p:extLst>
      <p:ext uri="{BB962C8B-B14F-4D97-AF65-F5344CB8AC3E}">
        <p14:creationId xmlns:p14="http://schemas.microsoft.com/office/powerpoint/2010/main" val="39191831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C409BF5B-7E49-453A-BBE5-56F345059175}"/>
              </a:ext>
            </a:extLst>
          </p:cNvPr>
          <p:cNvPicPr>
            <a:picLocks noChangeAspect="1"/>
          </p:cNvPicPr>
          <p:nvPr/>
        </p:nvPicPr>
        <p:blipFill>
          <a:blip r:embed="rId2"/>
          <a:stretch>
            <a:fillRect/>
          </a:stretch>
        </p:blipFill>
        <p:spPr>
          <a:xfrm>
            <a:off x="11259231" y="5742335"/>
            <a:ext cx="932769" cy="1115665"/>
          </a:xfrm>
          <a:prstGeom prst="rect">
            <a:avLst/>
          </a:prstGeom>
        </p:spPr>
      </p:pic>
      <p:pic>
        <p:nvPicPr>
          <p:cNvPr id="8" name="Picture 2">
            <a:extLst>
              <a:ext uri="{FF2B5EF4-FFF2-40B4-BE49-F238E27FC236}">
                <a16:creationId xmlns:a16="http://schemas.microsoft.com/office/drawing/2014/main" id="{0E3AF42E-7D5A-4A30-801A-76C9260F4E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988" y="6144855"/>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Πίνακας 1">
            <a:extLst>
              <a:ext uri="{FF2B5EF4-FFF2-40B4-BE49-F238E27FC236}">
                <a16:creationId xmlns:a16="http://schemas.microsoft.com/office/drawing/2014/main" id="{8D9BD0CA-24A2-443A-8690-3666D495AAA4}"/>
              </a:ext>
            </a:extLst>
          </p:cNvPr>
          <p:cNvGraphicFramePr>
            <a:graphicFrameLocks noGrp="1"/>
          </p:cNvGraphicFramePr>
          <p:nvPr>
            <p:extLst>
              <p:ext uri="{D42A27DB-BD31-4B8C-83A1-F6EECF244321}">
                <p14:modId xmlns:p14="http://schemas.microsoft.com/office/powerpoint/2010/main" val="2275976173"/>
              </p:ext>
            </p:extLst>
          </p:nvPr>
        </p:nvGraphicFramePr>
        <p:xfrm>
          <a:off x="2576223" y="2162755"/>
          <a:ext cx="6454352" cy="3584220"/>
        </p:xfrm>
        <a:graphic>
          <a:graphicData uri="http://schemas.openxmlformats.org/drawingml/2006/table">
            <a:tbl>
              <a:tblPr firstRow="1" firstCol="1" bandRow="1">
                <a:tableStyleId>{5C22544A-7EE6-4342-B048-85BDC9FD1C3A}</a:tableStyleId>
              </a:tblPr>
              <a:tblGrid>
                <a:gridCol w="1206720">
                  <a:extLst>
                    <a:ext uri="{9D8B030D-6E8A-4147-A177-3AD203B41FA5}">
                      <a16:colId xmlns:a16="http://schemas.microsoft.com/office/drawing/2014/main" val="2085050669"/>
                    </a:ext>
                  </a:extLst>
                </a:gridCol>
                <a:gridCol w="3936258">
                  <a:extLst>
                    <a:ext uri="{9D8B030D-6E8A-4147-A177-3AD203B41FA5}">
                      <a16:colId xmlns:a16="http://schemas.microsoft.com/office/drawing/2014/main" val="1580056798"/>
                    </a:ext>
                  </a:extLst>
                </a:gridCol>
                <a:gridCol w="1311374">
                  <a:extLst>
                    <a:ext uri="{9D8B030D-6E8A-4147-A177-3AD203B41FA5}">
                      <a16:colId xmlns:a16="http://schemas.microsoft.com/office/drawing/2014/main" val="4091357215"/>
                    </a:ext>
                  </a:extLst>
                </a:gridCol>
              </a:tblGrid>
              <a:tr h="640273">
                <a:tc>
                  <a:txBody>
                    <a:bodyPr/>
                    <a:lstStyle/>
                    <a:p>
                      <a:pPr>
                        <a:lnSpc>
                          <a:spcPct val="110000"/>
                        </a:lnSpc>
                        <a:spcAft>
                          <a:spcPts val="800"/>
                        </a:spcAft>
                      </a:pPr>
                      <a:r>
                        <a:rPr lang="el-GR" sz="1150" dirty="0">
                          <a:effectLst/>
                        </a:rPr>
                        <a:t> </a:t>
                      </a:r>
                      <a:endParaRPr lang="el-GR" sz="1200" dirty="0">
                        <a:effectLst/>
                        <a:latin typeface="Times New Roman" panose="02020603050405020304" pitchFamily="18" charset="0"/>
                        <a:ea typeface="Times New Roman" panose="02020603050405020304" pitchFamily="18" charset="0"/>
                      </a:endParaRPr>
                    </a:p>
                  </a:txBody>
                  <a:tcPr marL="68580" marR="68580" marT="9525" marB="0" anchor="b"/>
                </a:tc>
                <a:tc>
                  <a:txBody>
                    <a:bodyPr/>
                    <a:lstStyle/>
                    <a:p>
                      <a:pPr>
                        <a:lnSpc>
                          <a:spcPct val="110000"/>
                        </a:lnSpc>
                        <a:spcAft>
                          <a:spcPts val="800"/>
                        </a:spcAft>
                      </a:pPr>
                      <a:r>
                        <a:rPr lang="el-GR" sz="1150" dirty="0">
                          <a:effectLst/>
                        </a:rPr>
                        <a:t> </a:t>
                      </a:r>
                      <a:endParaRPr lang="el-GR" sz="1200" dirty="0">
                        <a:effectLst/>
                        <a:latin typeface="Times New Roman" panose="02020603050405020304" pitchFamily="18" charset="0"/>
                        <a:ea typeface="Times New Roman" panose="02020603050405020304" pitchFamily="18" charset="0"/>
                      </a:endParaRPr>
                    </a:p>
                  </a:txBody>
                  <a:tcPr marL="68580" marR="68580" marT="9525" marB="0" anchor="b"/>
                </a:tc>
                <a:tc>
                  <a:txBody>
                    <a:bodyPr/>
                    <a:lstStyle/>
                    <a:p>
                      <a:pPr>
                        <a:lnSpc>
                          <a:spcPct val="110000"/>
                        </a:lnSpc>
                        <a:spcAft>
                          <a:spcPts val="800"/>
                        </a:spcAft>
                      </a:pPr>
                      <a:r>
                        <a:rPr lang="el-GR" sz="1150">
                          <a:effectLst/>
                        </a:rPr>
                        <a:t>μηνιαία επιχορήγηση (€/μήνα)</a:t>
                      </a:r>
                      <a:endParaRPr lang="el-GR" sz="1200">
                        <a:effectLst/>
                        <a:latin typeface="Times New Roman" panose="02020603050405020304" pitchFamily="18" charset="0"/>
                        <a:ea typeface="Times New Roman" panose="02020603050405020304" pitchFamily="18" charset="0"/>
                      </a:endParaRPr>
                    </a:p>
                  </a:txBody>
                  <a:tcPr marL="68580" marR="68580" marT="9525" marB="0"/>
                </a:tc>
                <a:extLst>
                  <a:ext uri="{0D108BD9-81ED-4DB2-BD59-A6C34878D82A}">
                    <a16:rowId xmlns:a16="http://schemas.microsoft.com/office/drawing/2014/main" val="1094363026"/>
                  </a:ext>
                </a:extLst>
              </a:tr>
              <a:tr h="238051">
                <a:tc>
                  <a:txBody>
                    <a:bodyPr/>
                    <a:lstStyle/>
                    <a:p>
                      <a:pPr>
                        <a:lnSpc>
                          <a:spcPct val="110000"/>
                        </a:lnSpc>
                        <a:spcAft>
                          <a:spcPts val="600"/>
                        </a:spcAft>
                      </a:pPr>
                      <a:r>
                        <a:rPr lang="el-GR" sz="1150">
                          <a:effectLst/>
                        </a:rPr>
                        <a:t>Ομάδα 1</a:t>
                      </a:r>
                      <a:endParaRPr lang="el-GR" sz="1200">
                        <a:effectLst/>
                        <a:latin typeface="Times New Roman" panose="02020603050405020304" pitchFamily="18" charset="0"/>
                        <a:ea typeface="Times New Roman" panose="02020603050405020304" pitchFamily="18" charset="0"/>
                      </a:endParaRPr>
                    </a:p>
                  </a:txBody>
                  <a:tcPr marL="68580" marR="68580" marT="9525" marB="0" anchor="b"/>
                </a:tc>
                <a:tc rowSpan="2">
                  <a:txBody>
                    <a:bodyPr/>
                    <a:lstStyle/>
                    <a:p>
                      <a:pPr>
                        <a:lnSpc>
                          <a:spcPct val="110000"/>
                        </a:lnSpc>
                        <a:spcAft>
                          <a:spcPts val="600"/>
                        </a:spcAft>
                      </a:pPr>
                      <a:r>
                        <a:rPr lang="el-GR" sz="1150" dirty="0">
                          <a:effectLst/>
                        </a:rPr>
                        <a:t>Δανία, Φινλανδία, Ισλανδία, Ιρλανδία, Λιχτενστάιν, Λουξεμβούργο, Νορβηγία, Σουηδία </a:t>
                      </a:r>
                      <a:endParaRPr lang="el-GR" sz="1200" dirty="0">
                        <a:effectLst/>
                      </a:endParaRPr>
                    </a:p>
                    <a:p>
                      <a:pPr>
                        <a:lnSpc>
                          <a:spcPct val="110000"/>
                        </a:lnSpc>
                        <a:spcAft>
                          <a:spcPts val="600"/>
                        </a:spcAft>
                      </a:pPr>
                      <a:r>
                        <a:rPr lang="el-GR" sz="1150" dirty="0">
                          <a:effectLst/>
                        </a:rPr>
                        <a:t>Χώρες Εταίροι από την </a:t>
                      </a:r>
                      <a:r>
                        <a:rPr lang="el-GR" sz="1150" dirty="0">
                          <a:solidFill>
                            <a:srgbClr val="FF0000"/>
                          </a:solidFill>
                          <a:effectLst/>
                        </a:rPr>
                        <a:t>Περιφέρεια 14 (Νήσοι </a:t>
                      </a:r>
                      <a:r>
                        <a:rPr lang="el-GR" sz="1150" dirty="0" err="1">
                          <a:solidFill>
                            <a:srgbClr val="FF0000"/>
                          </a:solidFill>
                          <a:effectLst/>
                        </a:rPr>
                        <a:t>Φερόες</a:t>
                      </a:r>
                      <a:r>
                        <a:rPr lang="el-GR" sz="1150" dirty="0">
                          <a:solidFill>
                            <a:srgbClr val="FF0000"/>
                          </a:solidFill>
                          <a:effectLst/>
                        </a:rPr>
                        <a:t>, Ελβετία, Ηνωμένο Βασίλειο)</a:t>
                      </a:r>
                      <a:endParaRPr lang="el-GR" sz="1200" dirty="0">
                        <a:solidFill>
                          <a:srgbClr val="FF0000"/>
                        </a:solidFill>
                        <a:effectLst/>
                        <a:latin typeface="Times New Roman" panose="02020603050405020304" pitchFamily="18" charset="0"/>
                        <a:ea typeface="Times New Roman" panose="02020603050405020304" pitchFamily="18" charset="0"/>
                      </a:endParaRPr>
                    </a:p>
                  </a:txBody>
                  <a:tcPr marL="68580" marR="68580" marT="9525" marB="0" anchor="b"/>
                </a:tc>
                <a:tc rowSpan="2">
                  <a:txBody>
                    <a:bodyPr/>
                    <a:lstStyle/>
                    <a:p>
                      <a:pPr algn="ctr">
                        <a:lnSpc>
                          <a:spcPct val="110000"/>
                        </a:lnSpc>
                        <a:spcAft>
                          <a:spcPts val="800"/>
                        </a:spcAft>
                      </a:pPr>
                      <a:r>
                        <a:rPr lang="el-GR" sz="1150" dirty="0">
                          <a:effectLst/>
                        </a:rPr>
                        <a:t> </a:t>
                      </a:r>
                      <a:endParaRPr lang="el-GR" sz="1200" dirty="0">
                        <a:effectLst/>
                      </a:endParaRPr>
                    </a:p>
                    <a:p>
                      <a:pPr algn="ctr">
                        <a:lnSpc>
                          <a:spcPct val="110000"/>
                        </a:lnSpc>
                        <a:spcAft>
                          <a:spcPts val="800"/>
                        </a:spcAft>
                      </a:pPr>
                      <a:r>
                        <a:rPr lang="el-GR" sz="1150" dirty="0">
                          <a:effectLst/>
                        </a:rPr>
                        <a:t>670</a:t>
                      </a:r>
                      <a:endParaRPr lang="el-GR" sz="1200" dirty="0">
                        <a:effectLst/>
                        <a:latin typeface="Times New Roman" panose="02020603050405020304" pitchFamily="18" charset="0"/>
                        <a:ea typeface="Times New Roman" panose="02020603050405020304" pitchFamily="18" charset="0"/>
                      </a:endParaRPr>
                    </a:p>
                  </a:txBody>
                  <a:tcPr marL="68580" marR="68580" marT="9525" marB="0"/>
                </a:tc>
                <a:extLst>
                  <a:ext uri="{0D108BD9-81ED-4DB2-BD59-A6C34878D82A}">
                    <a16:rowId xmlns:a16="http://schemas.microsoft.com/office/drawing/2014/main" val="207093801"/>
                  </a:ext>
                </a:extLst>
              </a:tr>
              <a:tr h="700561">
                <a:tc>
                  <a:txBody>
                    <a:bodyPr/>
                    <a:lstStyle/>
                    <a:p>
                      <a:pPr>
                        <a:lnSpc>
                          <a:spcPct val="110000"/>
                        </a:lnSpc>
                        <a:spcAft>
                          <a:spcPts val="0"/>
                        </a:spcAft>
                      </a:pPr>
                      <a:r>
                        <a:rPr lang="el-GR" sz="1150">
                          <a:effectLst/>
                        </a:rPr>
                        <a:t>χώρες με υψηλό κόστος διαβίωσης</a:t>
                      </a:r>
                      <a:endParaRPr lang="el-GR" sz="1200">
                        <a:effectLst/>
                        <a:latin typeface="Times New Roman" panose="02020603050405020304" pitchFamily="18" charset="0"/>
                        <a:ea typeface="Times New Roman" panose="02020603050405020304" pitchFamily="18" charset="0"/>
                      </a:endParaRPr>
                    </a:p>
                  </a:txBody>
                  <a:tcPr marL="68580" marR="68580" marT="9525" marB="0" anchor="b"/>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3065928904"/>
                  </a:ext>
                </a:extLst>
              </a:tr>
              <a:tr h="247207">
                <a:tc>
                  <a:txBody>
                    <a:bodyPr/>
                    <a:lstStyle/>
                    <a:p>
                      <a:pPr>
                        <a:lnSpc>
                          <a:spcPct val="110000"/>
                        </a:lnSpc>
                        <a:spcAft>
                          <a:spcPts val="600"/>
                        </a:spcAft>
                      </a:pPr>
                      <a:r>
                        <a:rPr lang="el-GR" sz="1150">
                          <a:effectLst/>
                        </a:rPr>
                        <a:t>Ομάδα 2</a:t>
                      </a:r>
                      <a:endParaRPr lang="el-GR" sz="1200">
                        <a:effectLst/>
                        <a:latin typeface="Times New Roman" panose="02020603050405020304" pitchFamily="18" charset="0"/>
                        <a:ea typeface="Times New Roman" panose="02020603050405020304" pitchFamily="18" charset="0"/>
                      </a:endParaRPr>
                    </a:p>
                  </a:txBody>
                  <a:tcPr marL="68580" marR="68580" marT="9525" marB="0" anchor="b"/>
                </a:tc>
                <a:tc rowSpan="2">
                  <a:txBody>
                    <a:bodyPr/>
                    <a:lstStyle/>
                    <a:p>
                      <a:pPr>
                        <a:lnSpc>
                          <a:spcPct val="110000"/>
                        </a:lnSpc>
                        <a:spcAft>
                          <a:spcPts val="600"/>
                        </a:spcAft>
                      </a:pPr>
                      <a:r>
                        <a:rPr lang="el-GR" sz="1150" dirty="0">
                          <a:effectLst/>
                        </a:rPr>
                        <a:t>Αυστρία, Βέλγιο, Γερμανία, Γαλλία, Ιταλία, Ισπανία, Ελλάδα, Κύπρος, Ολλανδία, Πορτογαλία, Μάλτα</a:t>
                      </a:r>
                      <a:endParaRPr lang="el-GR" sz="1200" dirty="0">
                        <a:effectLst/>
                      </a:endParaRPr>
                    </a:p>
                    <a:p>
                      <a:pPr>
                        <a:lnSpc>
                          <a:spcPct val="110000"/>
                        </a:lnSpc>
                        <a:spcAft>
                          <a:spcPts val="600"/>
                        </a:spcAft>
                      </a:pPr>
                      <a:r>
                        <a:rPr lang="el-GR" sz="1150" dirty="0">
                          <a:effectLst/>
                        </a:rPr>
                        <a:t>Χώρες Εταίροι από την Περιφέρεια 13 (Ανδόρα, Μονακό, Σαν Μαρίνο, Βατικανό)</a:t>
                      </a:r>
                      <a:endParaRPr lang="el-GR" sz="1200" dirty="0">
                        <a:effectLst/>
                        <a:latin typeface="Times New Roman" panose="02020603050405020304" pitchFamily="18" charset="0"/>
                        <a:ea typeface="Times New Roman" panose="02020603050405020304" pitchFamily="18" charset="0"/>
                      </a:endParaRPr>
                    </a:p>
                  </a:txBody>
                  <a:tcPr marL="68580" marR="68580" marT="9525" marB="0" anchor="b"/>
                </a:tc>
                <a:tc rowSpan="2">
                  <a:txBody>
                    <a:bodyPr/>
                    <a:lstStyle/>
                    <a:p>
                      <a:pPr algn="ctr">
                        <a:lnSpc>
                          <a:spcPct val="110000"/>
                        </a:lnSpc>
                        <a:spcAft>
                          <a:spcPts val="800"/>
                        </a:spcAft>
                      </a:pPr>
                      <a:r>
                        <a:rPr lang="el-GR" sz="1150">
                          <a:effectLst/>
                        </a:rPr>
                        <a:t> </a:t>
                      </a:r>
                      <a:endParaRPr lang="el-GR" sz="1200">
                        <a:effectLst/>
                      </a:endParaRPr>
                    </a:p>
                    <a:p>
                      <a:pPr algn="ctr">
                        <a:lnSpc>
                          <a:spcPct val="110000"/>
                        </a:lnSpc>
                        <a:spcAft>
                          <a:spcPts val="800"/>
                        </a:spcAft>
                      </a:pPr>
                      <a:r>
                        <a:rPr lang="el-GR" sz="1150">
                          <a:effectLst/>
                        </a:rPr>
                        <a:t>620</a:t>
                      </a:r>
                      <a:endParaRPr lang="el-GR" sz="1200">
                        <a:effectLst/>
                        <a:latin typeface="Times New Roman" panose="02020603050405020304" pitchFamily="18" charset="0"/>
                        <a:ea typeface="Times New Roman" panose="02020603050405020304" pitchFamily="18" charset="0"/>
                      </a:endParaRPr>
                    </a:p>
                  </a:txBody>
                  <a:tcPr marL="68580" marR="68580" marT="9525" marB="0"/>
                </a:tc>
                <a:extLst>
                  <a:ext uri="{0D108BD9-81ED-4DB2-BD59-A6C34878D82A}">
                    <a16:rowId xmlns:a16="http://schemas.microsoft.com/office/drawing/2014/main" val="3077547974"/>
                  </a:ext>
                </a:extLst>
              </a:tr>
              <a:tr h="691405">
                <a:tc>
                  <a:txBody>
                    <a:bodyPr/>
                    <a:lstStyle/>
                    <a:p>
                      <a:pPr>
                        <a:lnSpc>
                          <a:spcPct val="110000"/>
                        </a:lnSpc>
                        <a:spcAft>
                          <a:spcPts val="0"/>
                        </a:spcAft>
                      </a:pPr>
                      <a:r>
                        <a:rPr lang="el-GR" sz="1150">
                          <a:effectLst/>
                        </a:rPr>
                        <a:t>χώρες με μεσαίο κόστος διαβίωσης</a:t>
                      </a:r>
                      <a:endParaRPr lang="el-GR" sz="1200">
                        <a:effectLst/>
                        <a:latin typeface="Times New Roman" panose="02020603050405020304" pitchFamily="18" charset="0"/>
                        <a:ea typeface="Times New Roman" panose="02020603050405020304" pitchFamily="18" charset="0"/>
                      </a:endParaRPr>
                    </a:p>
                  </a:txBody>
                  <a:tcPr marL="68580" marR="68580" marT="9525" marB="0" anchor="b"/>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895110335"/>
                  </a:ext>
                </a:extLst>
              </a:tr>
              <a:tr h="212627">
                <a:tc>
                  <a:txBody>
                    <a:bodyPr/>
                    <a:lstStyle/>
                    <a:p>
                      <a:pPr>
                        <a:lnSpc>
                          <a:spcPct val="110000"/>
                        </a:lnSpc>
                        <a:spcAft>
                          <a:spcPts val="600"/>
                        </a:spcAft>
                      </a:pPr>
                      <a:r>
                        <a:rPr lang="el-GR" sz="1150">
                          <a:effectLst/>
                        </a:rPr>
                        <a:t>Ομάδα 3</a:t>
                      </a:r>
                      <a:endParaRPr lang="el-GR" sz="1200">
                        <a:effectLst/>
                        <a:latin typeface="Times New Roman" panose="02020603050405020304" pitchFamily="18" charset="0"/>
                        <a:ea typeface="Times New Roman" panose="02020603050405020304" pitchFamily="18" charset="0"/>
                      </a:endParaRPr>
                    </a:p>
                  </a:txBody>
                  <a:tcPr marL="68580" marR="68580" marT="9525" marB="0" anchor="b"/>
                </a:tc>
                <a:tc rowSpan="2">
                  <a:txBody>
                    <a:bodyPr/>
                    <a:lstStyle/>
                    <a:p>
                      <a:pPr>
                        <a:lnSpc>
                          <a:spcPct val="110000"/>
                        </a:lnSpc>
                        <a:spcAft>
                          <a:spcPts val="600"/>
                        </a:spcAft>
                      </a:pPr>
                      <a:r>
                        <a:rPr lang="el-GR" sz="1150" dirty="0">
                          <a:effectLst/>
                        </a:rPr>
                        <a:t>Βουλγαρία, Κροατία, Τσεχία, Εσθονία, Λετονία, Λιθουανία, Ουγγαρία, Πολωνία, Ρουμανία, Σλοβακία, Σλοβενία, Βόρεια Μακεδονία, Τουρκία, Σερβία</a:t>
                      </a:r>
                      <a:endParaRPr lang="el-GR" sz="1200" dirty="0">
                        <a:effectLst/>
                        <a:latin typeface="Times New Roman" panose="02020603050405020304" pitchFamily="18" charset="0"/>
                        <a:ea typeface="Times New Roman" panose="02020603050405020304" pitchFamily="18" charset="0"/>
                      </a:endParaRPr>
                    </a:p>
                  </a:txBody>
                  <a:tcPr marL="68580" marR="68580" marT="9525" marB="0" anchor="b"/>
                </a:tc>
                <a:tc rowSpan="2">
                  <a:txBody>
                    <a:bodyPr/>
                    <a:lstStyle/>
                    <a:p>
                      <a:pPr algn="ctr">
                        <a:lnSpc>
                          <a:spcPct val="110000"/>
                        </a:lnSpc>
                        <a:spcAft>
                          <a:spcPts val="800"/>
                        </a:spcAft>
                      </a:pPr>
                      <a:r>
                        <a:rPr lang="el-GR" sz="1150">
                          <a:effectLst/>
                        </a:rPr>
                        <a:t> </a:t>
                      </a:r>
                      <a:endParaRPr lang="el-GR" sz="1200">
                        <a:effectLst/>
                      </a:endParaRPr>
                    </a:p>
                    <a:p>
                      <a:pPr algn="ctr">
                        <a:lnSpc>
                          <a:spcPct val="110000"/>
                        </a:lnSpc>
                        <a:spcAft>
                          <a:spcPts val="800"/>
                        </a:spcAft>
                      </a:pPr>
                      <a:r>
                        <a:rPr lang="el-GR" sz="1150">
                          <a:effectLst/>
                        </a:rPr>
                        <a:t> 570</a:t>
                      </a:r>
                      <a:endParaRPr lang="el-GR" sz="1200">
                        <a:effectLst/>
                        <a:latin typeface="Times New Roman" panose="02020603050405020304" pitchFamily="18" charset="0"/>
                        <a:ea typeface="Times New Roman" panose="02020603050405020304" pitchFamily="18" charset="0"/>
                      </a:endParaRPr>
                    </a:p>
                  </a:txBody>
                  <a:tcPr marL="68580" marR="68580" marT="9525" marB="0"/>
                </a:tc>
                <a:extLst>
                  <a:ext uri="{0D108BD9-81ED-4DB2-BD59-A6C34878D82A}">
                    <a16:rowId xmlns:a16="http://schemas.microsoft.com/office/drawing/2014/main" val="186870223"/>
                  </a:ext>
                </a:extLst>
              </a:tr>
              <a:tr h="854096">
                <a:tc>
                  <a:txBody>
                    <a:bodyPr/>
                    <a:lstStyle/>
                    <a:p>
                      <a:pPr>
                        <a:lnSpc>
                          <a:spcPct val="110000"/>
                        </a:lnSpc>
                        <a:spcAft>
                          <a:spcPts val="0"/>
                        </a:spcAft>
                      </a:pPr>
                      <a:r>
                        <a:rPr lang="el-GR" sz="1150" dirty="0">
                          <a:effectLst/>
                        </a:rPr>
                        <a:t>χώρες με χαμηλό κόστος διαβίωσης</a:t>
                      </a:r>
                      <a:endParaRPr lang="el-GR" sz="1200" dirty="0">
                        <a:effectLst/>
                        <a:latin typeface="Times New Roman" panose="02020603050405020304" pitchFamily="18" charset="0"/>
                        <a:ea typeface="Times New Roman" panose="02020603050405020304" pitchFamily="18" charset="0"/>
                      </a:endParaRPr>
                    </a:p>
                  </a:txBody>
                  <a:tcPr marL="68580" marR="68580" marT="9525" marB="0" anchor="b"/>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588512212"/>
                  </a:ext>
                </a:extLst>
              </a:tr>
            </a:tbl>
          </a:graphicData>
        </a:graphic>
      </p:graphicFrame>
      <p:sp>
        <p:nvSpPr>
          <p:cNvPr id="4" name="Θέση κειμένου 3">
            <a:extLst>
              <a:ext uri="{FF2B5EF4-FFF2-40B4-BE49-F238E27FC236}">
                <a16:creationId xmlns:a16="http://schemas.microsoft.com/office/drawing/2014/main" id="{56CDAE0E-1FBE-4E0A-871D-18798CFE89D9}"/>
              </a:ext>
            </a:extLst>
          </p:cNvPr>
          <p:cNvSpPr>
            <a:spLocks noGrp="1"/>
          </p:cNvSpPr>
          <p:nvPr>
            <p:ph type="body" idx="1"/>
          </p:nvPr>
        </p:nvSpPr>
        <p:spPr/>
        <p:txBody>
          <a:bodyPr/>
          <a:lstStyle/>
          <a:p>
            <a:r>
              <a:rPr lang="el-GR" dirty="0"/>
              <a:t>Μηνιαία Επιχορήγηση 2024/2025</a:t>
            </a:r>
          </a:p>
          <a:p>
            <a:endParaRPr lang="el-GR" dirty="0"/>
          </a:p>
        </p:txBody>
      </p:sp>
    </p:spTree>
    <p:extLst>
      <p:ext uri="{BB962C8B-B14F-4D97-AF65-F5344CB8AC3E}">
        <p14:creationId xmlns:p14="http://schemas.microsoft.com/office/powerpoint/2010/main" val="329749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7E7FEC0E-5D38-4C7F-B6FF-35F469A52BFF}"/>
              </a:ext>
            </a:extLst>
          </p:cNvPr>
          <p:cNvSpPr>
            <a:spLocks noGrp="1"/>
          </p:cNvSpPr>
          <p:nvPr>
            <p:ph idx="1"/>
          </p:nvPr>
        </p:nvSpPr>
        <p:spPr/>
        <p:txBody>
          <a:bodyPr/>
          <a:lstStyle/>
          <a:p>
            <a:r>
              <a:rPr lang="el-GR" dirty="0"/>
              <a:t>Επιχειρήσεις</a:t>
            </a:r>
          </a:p>
          <a:p>
            <a:r>
              <a:rPr lang="el-GR" dirty="0"/>
              <a:t>Οργανισμοί</a:t>
            </a:r>
          </a:p>
          <a:p>
            <a:r>
              <a:rPr lang="el-GR" dirty="0"/>
              <a:t>Ινστιτούτα</a:t>
            </a:r>
          </a:p>
          <a:p>
            <a:r>
              <a:rPr lang="el-GR" dirty="0"/>
              <a:t>ΜΚΟ</a:t>
            </a:r>
          </a:p>
          <a:p>
            <a:r>
              <a:rPr lang="el-GR" dirty="0"/>
              <a:t>Πανεπιστήμια</a:t>
            </a:r>
          </a:p>
        </p:txBody>
      </p:sp>
      <p:sp>
        <p:nvSpPr>
          <p:cNvPr id="3" name="Τίτλος 2">
            <a:extLst>
              <a:ext uri="{FF2B5EF4-FFF2-40B4-BE49-F238E27FC236}">
                <a16:creationId xmlns:a16="http://schemas.microsoft.com/office/drawing/2014/main" id="{C1B25EE4-1464-4F60-BB9D-66C8D229C4D0}"/>
              </a:ext>
            </a:extLst>
          </p:cNvPr>
          <p:cNvSpPr>
            <a:spLocks noGrp="1"/>
          </p:cNvSpPr>
          <p:nvPr>
            <p:ph type="title"/>
          </p:nvPr>
        </p:nvSpPr>
        <p:spPr/>
        <p:txBody>
          <a:bodyPr/>
          <a:lstStyle/>
          <a:p>
            <a:r>
              <a:rPr lang="el-GR" dirty="0"/>
              <a:t>Επιλέξιμοι φορείς</a:t>
            </a:r>
          </a:p>
        </p:txBody>
      </p:sp>
      <p:pic>
        <p:nvPicPr>
          <p:cNvPr id="5" name="Εικόνα 4">
            <a:extLst>
              <a:ext uri="{FF2B5EF4-FFF2-40B4-BE49-F238E27FC236}">
                <a16:creationId xmlns:a16="http://schemas.microsoft.com/office/drawing/2014/main" id="{0EBC04D9-8FF8-4A05-B97E-5EC3E9AE1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025" y="3006751"/>
            <a:ext cx="2568041" cy="2568041"/>
          </a:xfrm>
          <a:prstGeom prst="rect">
            <a:avLst/>
          </a:prstGeom>
        </p:spPr>
      </p:pic>
      <p:pic>
        <p:nvPicPr>
          <p:cNvPr id="4" name="Εικόνα 3">
            <a:extLst>
              <a:ext uri="{FF2B5EF4-FFF2-40B4-BE49-F238E27FC236}">
                <a16:creationId xmlns:a16="http://schemas.microsoft.com/office/drawing/2014/main" id="{A8C1C6B3-76D8-41A4-8A05-A1BF0AF32101}"/>
              </a:ext>
            </a:extLst>
          </p:cNvPr>
          <p:cNvPicPr>
            <a:picLocks noChangeAspect="1"/>
          </p:cNvPicPr>
          <p:nvPr/>
        </p:nvPicPr>
        <p:blipFill>
          <a:blip r:embed="rId3"/>
          <a:stretch>
            <a:fillRect/>
          </a:stretch>
        </p:blipFill>
        <p:spPr>
          <a:xfrm>
            <a:off x="11116015" y="5684259"/>
            <a:ext cx="932769" cy="1115665"/>
          </a:xfrm>
          <a:prstGeom prst="rect">
            <a:avLst/>
          </a:prstGeom>
        </p:spPr>
      </p:pic>
      <p:pic>
        <p:nvPicPr>
          <p:cNvPr id="6" name="Picture 2">
            <a:extLst>
              <a:ext uri="{FF2B5EF4-FFF2-40B4-BE49-F238E27FC236}">
                <a16:creationId xmlns:a16="http://schemas.microsoft.com/office/drawing/2014/main" id="{0A2F9675-FD9D-472D-AF82-68570B85CA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988" y="6144855"/>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13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682602D2-CEE6-4791-B5A7-F21E0F4843A4}"/>
              </a:ext>
            </a:extLst>
          </p:cNvPr>
          <p:cNvSpPr>
            <a:spLocks noGrp="1"/>
          </p:cNvSpPr>
          <p:nvPr>
            <p:ph idx="1"/>
          </p:nvPr>
        </p:nvSpPr>
        <p:spPr>
          <a:xfrm>
            <a:off x="2396069" y="2675467"/>
            <a:ext cx="4955708" cy="3450696"/>
          </a:xfrm>
        </p:spPr>
        <p:txBody>
          <a:bodyPr>
            <a:normAutofit lnSpcReduction="10000"/>
          </a:bodyPr>
          <a:lstStyle/>
          <a:p>
            <a:r>
              <a:rPr lang="el-GR" dirty="0"/>
              <a:t>Ευρωπαϊκά θεσμικά όργανα,</a:t>
            </a:r>
          </a:p>
          <a:p>
            <a:r>
              <a:rPr lang="el-GR" dirty="0"/>
              <a:t>Φορείς της Ευρωπαϊκής Ένωσης,</a:t>
            </a:r>
          </a:p>
          <a:p>
            <a:r>
              <a:rPr lang="el-GR" dirty="0"/>
              <a:t>Εξειδικευμένες μονάδες Ε.Ε. </a:t>
            </a:r>
          </a:p>
          <a:p>
            <a:pPr lvl="1"/>
            <a:r>
              <a:rPr lang="el-GR" dirty="0"/>
              <a:t>Πλήρης λίστα διαθέσιμη στο </a:t>
            </a:r>
            <a:r>
              <a:rPr lang="en-US" dirty="0"/>
              <a:t>erasmus.duth.gr</a:t>
            </a:r>
            <a:endParaRPr lang="el-GR" dirty="0"/>
          </a:p>
          <a:p>
            <a:r>
              <a:rPr lang="el-GR" dirty="0"/>
              <a:t>Οργανισμοί που διαχειρίζονται προγράμματα της Ε.Ε. (σύγκρουση συμφερόντων/διπλή χρηματοδότηση).</a:t>
            </a:r>
          </a:p>
        </p:txBody>
      </p:sp>
      <p:sp>
        <p:nvSpPr>
          <p:cNvPr id="3" name="Τίτλος 2">
            <a:extLst>
              <a:ext uri="{FF2B5EF4-FFF2-40B4-BE49-F238E27FC236}">
                <a16:creationId xmlns:a16="http://schemas.microsoft.com/office/drawing/2014/main" id="{98D5EB13-A4F6-4D94-9154-CAE0C7D7137A}"/>
              </a:ext>
            </a:extLst>
          </p:cNvPr>
          <p:cNvSpPr>
            <a:spLocks noGrp="1"/>
          </p:cNvSpPr>
          <p:nvPr>
            <p:ph type="title"/>
          </p:nvPr>
        </p:nvSpPr>
        <p:spPr/>
        <p:txBody>
          <a:bodyPr/>
          <a:lstStyle/>
          <a:p>
            <a:r>
              <a:rPr lang="el-GR" b="1" dirty="0"/>
              <a:t>ΜΗ</a:t>
            </a:r>
            <a:r>
              <a:rPr lang="el-GR" dirty="0"/>
              <a:t> επιλέξιμοι φορείς</a:t>
            </a:r>
          </a:p>
        </p:txBody>
      </p:sp>
      <p:pic>
        <p:nvPicPr>
          <p:cNvPr id="5" name="Εικόνα 4">
            <a:extLst>
              <a:ext uri="{FF2B5EF4-FFF2-40B4-BE49-F238E27FC236}">
                <a16:creationId xmlns:a16="http://schemas.microsoft.com/office/drawing/2014/main" id="{E733E1E0-8570-402F-848A-9366D868F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6577" y="3374949"/>
            <a:ext cx="2397353" cy="2397353"/>
          </a:xfrm>
          <a:prstGeom prst="rect">
            <a:avLst/>
          </a:prstGeom>
        </p:spPr>
      </p:pic>
      <p:pic>
        <p:nvPicPr>
          <p:cNvPr id="4" name="Εικόνα 3">
            <a:extLst>
              <a:ext uri="{FF2B5EF4-FFF2-40B4-BE49-F238E27FC236}">
                <a16:creationId xmlns:a16="http://schemas.microsoft.com/office/drawing/2014/main" id="{60502ABA-37E9-4AB9-8365-46F394CEE22E}"/>
              </a:ext>
            </a:extLst>
          </p:cNvPr>
          <p:cNvPicPr>
            <a:picLocks noChangeAspect="1"/>
          </p:cNvPicPr>
          <p:nvPr/>
        </p:nvPicPr>
        <p:blipFill>
          <a:blip r:embed="rId3"/>
          <a:stretch>
            <a:fillRect/>
          </a:stretch>
        </p:blipFill>
        <p:spPr>
          <a:xfrm>
            <a:off x="11007474" y="5675041"/>
            <a:ext cx="932769" cy="1115665"/>
          </a:xfrm>
          <a:prstGeom prst="rect">
            <a:avLst/>
          </a:prstGeom>
        </p:spPr>
      </p:pic>
      <p:pic>
        <p:nvPicPr>
          <p:cNvPr id="6" name="Picture 2">
            <a:extLst>
              <a:ext uri="{FF2B5EF4-FFF2-40B4-BE49-F238E27FC236}">
                <a16:creationId xmlns:a16="http://schemas.microsoft.com/office/drawing/2014/main" id="{3DBD4FD1-0BAF-45BE-A0B0-F02299A0B6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988" y="6144855"/>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31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39873F4E-E9B7-47A5-A36E-D37DBA1D12E5}"/>
              </a:ext>
            </a:extLst>
          </p:cNvPr>
          <p:cNvSpPr>
            <a:spLocks noGrp="1"/>
          </p:cNvSpPr>
          <p:nvPr>
            <p:ph idx="1"/>
          </p:nvPr>
        </p:nvSpPr>
        <p:spPr>
          <a:xfrm>
            <a:off x="2391834" y="2852937"/>
            <a:ext cx="7408333" cy="2879759"/>
          </a:xfrm>
        </p:spPr>
        <p:txBody>
          <a:bodyPr>
            <a:normAutofit/>
          </a:bodyPr>
          <a:lstStyle/>
          <a:p>
            <a:r>
              <a:rPr lang="el-GR" sz="3000" dirty="0">
                <a:solidFill>
                  <a:schemeClr val="accent2">
                    <a:lumMod val="75000"/>
                  </a:schemeClr>
                </a:solidFill>
              </a:rPr>
              <a:t>Φορέας σχετικός με το αντικείμενο σπουδών.</a:t>
            </a:r>
          </a:p>
          <a:p>
            <a:r>
              <a:rPr lang="el-GR" sz="3000" dirty="0">
                <a:solidFill>
                  <a:schemeClr val="accent2">
                    <a:lumMod val="75000"/>
                  </a:schemeClr>
                </a:solidFill>
              </a:rPr>
              <a:t>Έρευνα για την ύπαρξη σχετικών φορέων αλλά </a:t>
            </a:r>
            <a:r>
              <a:rPr lang="el-GR" sz="3000" b="1" dirty="0">
                <a:solidFill>
                  <a:schemeClr val="accent2">
                    <a:lumMod val="75000"/>
                  </a:schemeClr>
                </a:solidFill>
              </a:rPr>
              <a:t>και</a:t>
            </a:r>
            <a:r>
              <a:rPr lang="el-GR" sz="3000" dirty="0">
                <a:solidFill>
                  <a:schemeClr val="accent2">
                    <a:lumMod val="75000"/>
                  </a:schemeClr>
                </a:solidFill>
              </a:rPr>
              <a:t> για την εργασιακή κουλτούρα εντός του Φορέα.</a:t>
            </a:r>
          </a:p>
        </p:txBody>
      </p:sp>
      <p:sp>
        <p:nvSpPr>
          <p:cNvPr id="3" name="Τίτλος 2">
            <a:extLst>
              <a:ext uri="{FF2B5EF4-FFF2-40B4-BE49-F238E27FC236}">
                <a16:creationId xmlns:a16="http://schemas.microsoft.com/office/drawing/2014/main" id="{16DF7529-110C-4BA9-BE53-01798A243050}"/>
              </a:ext>
            </a:extLst>
          </p:cNvPr>
          <p:cNvSpPr>
            <a:spLocks noGrp="1"/>
          </p:cNvSpPr>
          <p:nvPr>
            <p:ph type="title"/>
          </p:nvPr>
        </p:nvSpPr>
        <p:spPr>
          <a:xfrm>
            <a:off x="1524000" y="305502"/>
            <a:ext cx="8229600" cy="1252728"/>
          </a:xfrm>
        </p:spPr>
        <p:txBody>
          <a:bodyPr/>
          <a:lstStyle/>
          <a:p>
            <a:r>
              <a:rPr lang="el-GR" dirty="0"/>
              <a:t>Ψάχνοντας Φορέα Υποδοχής</a:t>
            </a:r>
          </a:p>
        </p:txBody>
      </p:sp>
      <p:pic>
        <p:nvPicPr>
          <p:cNvPr id="4" name="Εικόνα 3">
            <a:extLst>
              <a:ext uri="{FF2B5EF4-FFF2-40B4-BE49-F238E27FC236}">
                <a16:creationId xmlns:a16="http://schemas.microsoft.com/office/drawing/2014/main" id="{107A10F3-E32E-409A-8CFD-B1E969F84F74}"/>
              </a:ext>
            </a:extLst>
          </p:cNvPr>
          <p:cNvPicPr>
            <a:picLocks noChangeAspect="1"/>
          </p:cNvPicPr>
          <p:nvPr/>
        </p:nvPicPr>
        <p:blipFill>
          <a:blip r:embed="rId2"/>
          <a:stretch>
            <a:fillRect/>
          </a:stretch>
        </p:blipFill>
        <p:spPr>
          <a:xfrm>
            <a:off x="11132011" y="5732696"/>
            <a:ext cx="932769" cy="1115665"/>
          </a:xfrm>
          <a:prstGeom prst="rect">
            <a:avLst/>
          </a:prstGeom>
        </p:spPr>
      </p:pic>
      <p:pic>
        <p:nvPicPr>
          <p:cNvPr id="5" name="Picture 2">
            <a:extLst>
              <a:ext uri="{FF2B5EF4-FFF2-40B4-BE49-F238E27FC236}">
                <a16:creationId xmlns:a16="http://schemas.microsoft.com/office/drawing/2014/main" id="{24DAA4B9-54C5-44F4-9BD7-D0A5D52E59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988" y="6144855"/>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30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3AD5B5F5-1F42-405A-8211-AB06D10BB4A1}"/>
              </a:ext>
            </a:extLst>
          </p:cNvPr>
          <p:cNvSpPr>
            <a:spLocks noGrp="1"/>
          </p:cNvSpPr>
          <p:nvPr>
            <p:ph idx="1"/>
          </p:nvPr>
        </p:nvSpPr>
        <p:spPr>
          <a:xfrm>
            <a:off x="1978300" y="2290961"/>
            <a:ext cx="4584835" cy="753533"/>
          </a:xfrm>
        </p:spPr>
        <p:txBody>
          <a:bodyPr/>
          <a:lstStyle/>
          <a:p>
            <a:r>
              <a:rPr lang="el-GR" dirty="0"/>
              <a:t>Χρήσιμες πλατφόρμες:</a:t>
            </a:r>
          </a:p>
        </p:txBody>
      </p:sp>
      <p:sp>
        <p:nvSpPr>
          <p:cNvPr id="3" name="Τίτλος 2">
            <a:extLst>
              <a:ext uri="{FF2B5EF4-FFF2-40B4-BE49-F238E27FC236}">
                <a16:creationId xmlns:a16="http://schemas.microsoft.com/office/drawing/2014/main" id="{1A94E7F4-CBD6-4BB1-9CD2-C457707626AA}"/>
              </a:ext>
            </a:extLst>
          </p:cNvPr>
          <p:cNvSpPr>
            <a:spLocks noGrp="1"/>
          </p:cNvSpPr>
          <p:nvPr>
            <p:ph type="title"/>
          </p:nvPr>
        </p:nvSpPr>
        <p:spPr>
          <a:xfrm>
            <a:off x="1529583" y="285945"/>
            <a:ext cx="8229600" cy="1252728"/>
          </a:xfrm>
        </p:spPr>
        <p:txBody>
          <a:bodyPr/>
          <a:lstStyle/>
          <a:p>
            <a:r>
              <a:rPr lang="el-GR" dirty="0"/>
              <a:t>Ψάχνοντας Φορέα Υποδοχής</a:t>
            </a:r>
          </a:p>
        </p:txBody>
      </p:sp>
      <p:pic>
        <p:nvPicPr>
          <p:cNvPr id="4" name="Picture 2" descr="Linkedin Logo | The most famous brands and company logos in the world">
            <a:hlinkClick r:id="rId2"/>
            <a:extLst>
              <a:ext uri="{FF2B5EF4-FFF2-40B4-BE49-F238E27FC236}">
                <a16:creationId xmlns:a16="http://schemas.microsoft.com/office/drawing/2014/main" id="{C117DE57-4FA9-4F70-BC9D-9764A3FFC9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5779" y="3515928"/>
            <a:ext cx="1863404" cy="10481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ow to Use the New Glassdoor Logo to Build Trust With Top Talent">
            <a:hlinkClick r:id="rId4"/>
            <a:extLst>
              <a:ext uri="{FF2B5EF4-FFF2-40B4-BE49-F238E27FC236}">
                <a16:creationId xmlns:a16="http://schemas.microsoft.com/office/drawing/2014/main" id="{82616B92-3DE9-4A36-9B7A-0C649F0F83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0595" y="3044494"/>
            <a:ext cx="2182756" cy="17389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ErasmusIntern.org | Erasmus Student Network">
            <a:hlinkClick r:id="rId6"/>
            <a:extLst>
              <a:ext uri="{FF2B5EF4-FFF2-40B4-BE49-F238E27FC236}">
                <a16:creationId xmlns:a16="http://schemas.microsoft.com/office/drawing/2014/main" id="{27738821-E172-44A9-A15E-1CE6644B31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9576" y="3205478"/>
            <a:ext cx="1887056" cy="1358614"/>
          </a:xfrm>
          <a:prstGeom prst="rect">
            <a:avLst/>
          </a:prstGeom>
          <a:noFill/>
          <a:extLst>
            <a:ext uri="{909E8E84-426E-40DD-AFC4-6F175D3DCCD1}">
              <a14:hiddenFill xmlns:a14="http://schemas.microsoft.com/office/drawing/2010/main">
                <a:solidFill>
                  <a:srgbClr val="FFFFFF"/>
                </a:solidFill>
              </a14:hiddenFill>
            </a:ext>
          </a:extLst>
        </p:spPr>
      </p:pic>
      <p:sp>
        <p:nvSpPr>
          <p:cNvPr id="7" name="Θέση περιεχομένου 1">
            <a:extLst>
              <a:ext uri="{FF2B5EF4-FFF2-40B4-BE49-F238E27FC236}">
                <a16:creationId xmlns:a16="http://schemas.microsoft.com/office/drawing/2014/main" id="{47A2B8D6-CEE2-4EB9-A0F6-475168D7D2FF}"/>
              </a:ext>
            </a:extLst>
          </p:cNvPr>
          <p:cNvSpPr txBox="1">
            <a:spLocks/>
          </p:cNvSpPr>
          <p:nvPr/>
        </p:nvSpPr>
        <p:spPr>
          <a:xfrm>
            <a:off x="8464137" y="4571681"/>
            <a:ext cx="2052635" cy="737429"/>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31B6FD"/>
              </a:buClr>
            </a:pPr>
            <a:r>
              <a:rPr lang="el-GR" sz="1400" dirty="0">
                <a:solidFill>
                  <a:srgbClr val="073E87"/>
                </a:solidFill>
                <a:latin typeface="Candara"/>
              </a:rPr>
              <a:t>Δικτύωση, </a:t>
            </a:r>
          </a:p>
          <a:p>
            <a:pPr>
              <a:buClr>
                <a:srgbClr val="31B6FD"/>
              </a:buClr>
            </a:pPr>
            <a:r>
              <a:rPr lang="el-GR" sz="1400" dirty="0">
                <a:solidFill>
                  <a:srgbClr val="073E87"/>
                </a:solidFill>
                <a:latin typeface="Candara"/>
              </a:rPr>
              <a:t>Αγγελίες</a:t>
            </a:r>
          </a:p>
        </p:txBody>
      </p:sp>
      <p:sp>
        <p:nvSpPr>
          <p:cNvPr id="8" name="Θέση περιεχομένου 1">
            <a:extLst>
              <a:ext uri="{FF2B5EF4-FFF2-40B4-BE49-F238E27FC236}">
                <a16:creationId xmlns:a16="http://schemas.microsoft.com/office/drawing/2014/main" id="{5B41CE11-B7A9-4665-BA92-DF6B21BD1BD1}"/>
              </a:ext>
            </a:extLst>
          </p:cNvPr>
          <p:cNvSpPr txBox="1">
            <a:spLocks/>
          </p:cNvSpPr>
          <p:nvPr/>
        </p:nvSpPr>
        <p:spPr>
          <a:xfrm>
            <a:off x="4790054" y="4571680"/>
            <a:ext cx="2682082" cy="493272"/>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31B6FD"/>
              </a:buClr>
            </a:pPr>
            <a:r>
              <a:rPr lang="el-GR" sz="1400" dirty="0">
                <a:solidFill>
                  <a:srgbClr val="073E87"/>
                </a:solidFill>
                <a:latin typeface="Candara"/>
              </a:rPr>
              <a:t>Αξιολόγηση επιχειρήσεων, </a:t>
            </a:r>
          </a:p>
          <a:p>
            <a:pPr>
              <a:buClr>
                <a:srgbClr val="31B6FD"/>
              </a:buClr>
            </a:pPr>
            <a:r>
              <a:rPr lang="el-GR" sz="1400" dirty="0">
                <a:solidFill>
                  <a:srgbClr val="073E87"/>
                </a:solidFill>
                <a:latin typeface="Candara"/>
              </a:rPr>
              <a:t>Αγγελίες</a:t>
            </a:r>
          </a:p>
        </p:txBody>
      </p:sp>
      <p:sp>
        <p:nvSpPr>
          <p:cNvPr id="9" name="Θέση περιεχομένου 1">
            <a:extLst>
              <a:ext uri="{FF2B5EF4-FFF2-40B4-BE49-F238E27FC236}">
                <a16:creationId xmlns:a16="http://schemas.microsoft.com/office/drawing/2014/main" id="{0C0EEDB5-53C0-4792-835E-BADED369C302}"/>
              </a:ext>
            </a:extLst>
          </p:cNvPr>
          <p:cNvSpPr txBox="1">
            <a:spLocks/>
          </p:cNvSpPr>
          <p:nvPr/>
        </p:nvSpPr>
        <p:spPr>
          <a:xfrm>
            <a:off x="2060423" y="4598750"/>
            <a:ext cx="2235612" cy="493272"/>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31B6FD"/>
              </a:buClr>
            </a:pPr>
            <a:r>
              <a:rPr lang="el-GR" sz="1500" dirty="0">
                <a:solidFill>
                  <a:srgbClr val="073E87"/>
                </a:solidFill>
                <a:latin typeface="Candara"/>
              </a:rPr>
              <a:t>Αναζήτηση φορέων, </a:t>
            </a:r>
          </a:p>
          <a:p>
            <a:pPr>
              <a:buClr>
                <a:srgbClr val="31B6FD"/>
              </a:buClr>
            </a:pPr>
            <a:r>
              <a:rPr lang="el-GR" sz="1500" dirty="0">
                <a:solidFill>
                  <a:srgbClr val="073E87"/>
                </a:solidFill>
                <a:latin typeface="Candara"/>
              </a:rPr>
              <a:t>Αγγελίες</a:t>
            </a:r>
          </a:p>
        </p:txBody>
      </p:sp>
      <p:pic>
        <p:nvPicPr>
          <p:cNvPr id="10" name="Εικόνα 9">
            <a:extLst>
              <a:ext uri="{FF2B5EF4-FFF2-40B4-BE49-F238E27FC236}">
                <a16:creationId xmlns:a16="http://schemas.microsoft.com/office/drawing/2014/main" id="{FEED1140-BC07-4DDB-B9F1-4FC1817442DB}"/>
              </a:ext>
            </a:extLst>
          </p:cNvPr>
          <p:cNvPicPr>
            <a:picLocks noChangeAspect="1"/>
          </p:cNvPicPr>
          <p:nvPr/>
        </p:nvPicPr>
        <p:blipFill>
          <a:blip r:embed="rId8"/>
          <a:stretch>
            <a:fillRect/>
          </a:stretch>
        </p:blipFill>
        <p:spPr>
          <a:xfrm>
            <a:off x="11116354" y="5727071"/>
            <a:ext cx="876334" cy="1048164"/>
          </a:xfrm>
          <a:prstGeom prst="rect">
            <a:avLst/>
          </a:prstGeom>
        </p:spPr>
      </p:pic>
      <p:pic>
        <p:nvPicPr>
          <p:cNvPr id="11" name="Εικόνα 10">
            <a:extLst>
              <a:ext uri="{FF2B5EF4-FFF2-40B4-BE49-F238E27FC236}">
                <a16:creationId xmlns:a16="http://schemas.microsoft.com/office/drawing/2014/main" id="{42BB9BAC-58D8-4F66-8803-148B1265D7E2}"/>
              </a:ext>
            </a:extLst>
          </p:cNvPr>
          <p:cNvPicPr>
            <a:picLocks noChangeAspect="1"/>
          </p:cNvPicPr>
          <p:nvPr/>
        </p:nvPicPr>
        <p:blipFill>
          <a:blip r:embed="rId9"/>
          <a:stretch>
            <a:fillRect/>
          </a:stretch>
        </p:blipFill>
        <p:spPr>
          <a:xfrm>
            <a:off x="6023992" y="5523854"/>
            <a:ext cx="3939706" cy="447694"/>
          </a:xfrm>
          <a:prstGeom prst="rect">
            <a:avLst/>
          </a:prstGeom>
        </p:spPr>
      </p:pic>
      <p:sp>
        <p:nvSpPr>
          <p:cNvPr id="12" name="Θέση περιεχομένου 1">
            <a:extLst>
              <a:ext uri="{FF2B5EF4-FFF2-40B4-BE49-F238E27FC236}">
                <a16:creationId xmlns:a16="http://schemas.microsoft.com/office/drawing/2014/main" id="{05D93370-C61A-4AA4-92D4-4BD7682FB212}"/>
              </a:ext>
            </a:extLst>
          </p:cNvPr>
          <p:cNvSpPr txBox="1">
            <a:spLocks/>
          </p:cNvSpPr>
          <p:nvPr/>
        </p:nvSpPr>
        <p:spPr>
          <a:xfrm>
            <a:off x="6876039" y="6108071"/>
            <a:ext cx="2235612" cy="493272"/>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31B6FD"/>
              </a:buClr>
            </a:pPr>
            <a:r>
              <a:rPr lang="el-GR" sz="1500" dirty="0">
                <a:solidFill>
                  <a:srgbClr val="073E87"/>
                </a:solidFill>
                <a:latin typeface="Candara"/>
              </a:rPr>
              <a:t>Αγγελίες</a:t>
            </a:r>
          </a:p>
          <a:p>
            <a:pPr>
              <a:buClr>
                <a:srgbClr val="31B6FD"/>
              </a:buClr>
            </a:pPr>
            <a:r>
              <a:rPr lang="en-US" sz="1500" dirty="0">
                <a:solidFill>
                  <a:srgbClr val="073E87"/>
                </a:solidFill>
                <a:latin typeface="Candara"/>
              </a:rPr>
              <a:t>Tips</a:t>
            </a:r>
            <a:endParaRPr lang="el-GR" sz="1500" dirty="0">
              <a:solidFill>
                <a:srgbClr val="073E87"/>
              </a:solidFill>
              <a:latin typeface="Candara"/>
            </a:endParaRPr>
          </a:p>
        </p:txBody>
      </p:sp>
      <p:pic>
        <p:nvPicPr>
          <p:cNvPr id="15" name="Εικόνα 14">
            <a:extLst>
              <a:ext uri="{FF2B5EF4-FFF2-40B4-BE49-F238E27FC236}">
                <a16:creationId xmlns:a16="http://schemas.microsoft.com/office/drawing/2014/main" id="{3B31B905-7277-446B-92CF-9DCC3390B9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99656" y="5346071"/>
            <a:ext cx="2857500" cy="762000"/>
          </a:xfrm>
          <a:prstGeom prst="rect">
            <a:avLst/>
          </a:prstGeom>
        </p:spPr>
      </p:pic>
      <p:sp>
        <p:nvSpPr>
          <p:cNvPr id="16" name="Θέση περιεχομένου 1">
            <a:extLst>
              <a:ext uri="{FF2B5EF4-FFF2-40B4-BE49-F238E27FC236}">
                <a16:creationId xmlns:a16="http://schemas.microsoft.com/office/drawing/2014/main" id="{7A7EDFD9-BAE7-4AE5-A6F2-416D8CC0ED50}"/>
              </a:ext>
            </a:extLst>
          </p:cNvPr>
          <p:cNvSpPr txBox="1">
            <a:spLocks/>
          </p:cNvSpPr>
          <p:nvPr/>
        </p:nvSpPr>
        <p:spPr>
          <a:xfrm>
            <a:off x="2765599" y="6182096"/>
            <a:ext cx="2235612" cy="493272"/>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31B6FD"/>
              </a:buClr>
            </a:pPr>
            <a:r>
              <a:rPr lang="el-GR" sz="1500" dirty="0">
                <a:solidFill>
                  <a:srgbClr val="073E87"/>
                </a:solidFill>
                <a:latin typeface="Candara"/>
              </a:rPr>
              <a:t>Αναζήτηση φορέων,</a:t>
            </a:r>
          </a:p>
          <a:p>
            <a:pPr>
              <a:buClr>
                <a:srgbClr val="31B6FD"/>
              </a:buClr>
            </a:pPr>
            <a:r>
              <a:rPr lang="en-US" sz="1500" dirty="0">
                <a:solidFill>
                  <a:srgbClr val="073E87"/>
                </a:solidFill>
                <a:latin typeface="Candara"/>
              </a:rPr>
              <a:t>Tips</a:t>
            </a:r>
            <a:endParaRPr lang="el-GR" sz="1500" dirty="0">
              <a:solidFill>
                <a:srgbClr val="073E87"/>
              </a:solidFill>
              <a:latin typeface="Candara"/>
            </a:endParaRPr>
          </a:p>
        </p:txBody>
      </p:sp>
      <p:pic>
        <p:nvPicPr>
          <p:cNvPr id="17" name="Picture 2">
            <a:extLst>
              <a:ext uri="{FF2B5EF4-FFF2-40B4-BE49-F238E27FC236}">
                <a16:creationId xmlns:a16="http://schemas.microsoft.com/office/drawing/2014/main" id="{F170FC7D-BEA6-4CFF-90A0-F5F807F1C16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9988" y="6144855"/>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203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A39790B8-DF0F-4C9C-8A4F-BE0313CA55C9}"/>
              </a:ext>
            </a:extLst>
          </p:cNvPr>
          <p:cNvSpPr>
            <a:spLocks noGrp="1"/>
          </p:cNvSpPr>
          <p:nvPr>
            <p:ph idx="1"/>
          </p:nvPr>
        </p:nvSpPr>
        <p:spPr>
          <a:xfrm>
            <a:off x="2391834" y="2921273"/>
            <a:ext cx="7408333" cy="3450696"/>
          </a:xfrm>
        </p:spPr>
        <p:txBody>
          <a:bodyPr>
            <a:normAutofit fontScale="77500" lnSpcReduction="20000"/>
          </a:bodyPr>
          <a:lstStyle/>
          <a:p>
            <a:pPr marL="0" indent="0">
              <a:buNone/>
            </a:pPr>
            <a:r>
              <a:rPr lang="el-GR" b="1" i="1" dirty="0"/>
              <a:t>Χρήσιμες ιστοσελίδες:</a:t>
            </a:r>
            <a:endParaRPr lang="en-US" b="1" i="1" dirty="0">
              <a:hlinkClick r:id="rId2"/>
            </a:endParaRPr>
          </a:p>
          <a:p>
            <a:r>
              <a:rPr lang="el-GR" sz="2100" dirty="0">
                <a:hlinkClick r:id="rId2"/>
              </a:rPr>
              <a:t>https://www.power-placements.eu/apply</a:t>
            </a:r>
            <a:endParaRPr lang="el-GR" sz="2100" dirty="0"/>
          </a:p>
          <a:p>
            <a:pPr lvl="1"/>
            <a:r>
              <a:rPr lang="el-GR" sz="2100" dirty="0"/>
              <a:t>Πρόκειται για πλατφόρμα του προγράμματος POWER και αφορά στην πρακτική άσκηση σε </a:t>
            </a:r>
            <a:r>
              <a:rPr lang="el-GR" sz="2100" dirty="0" err="1"/>
              <a:t>start-ups</a:t>
            </a:r>
            <a:r>
              <a:rPr lang="el-GR" sz="2100" dirty="0"/>
              <a:t> στην Ισπανία, στη Φινλανδία και στο Λουξεμβούργο.</a:t>
            </a:r>
          </a:p>
          <a:p>
            <a:r>
              <a:rPr lang="el-GR" sz="2100" dirty="0"/>
              <a:t>Δίκτυο </a:t>
            </a:r>
            <a:r>
              <a:rPr lang="el-GR" sz="2100" dirty="0">
                <a:hlinkClick r:id="rId3"/>
              </a:rPr>
              <a:t>PRAXIS </a:t>
            </a:r>
            <a:r>
              <a:rPr lang="el-GR" sz="2100" dirty="0" err="1">
                <a:hlinkClick r:id="rId3"/>
              </a:rPr>
              <a:t>virtual</a:t>
            </a:r>
            <a:r>
              <a:rPr lang="el-GR" sz="2100" dirty="0">
                <a:hlinkClick r:id="rId3"/>
              </a:rPr>
              <a:t> </a:t>
            </a:r>
            <a:r>
              <a:rPr lang="el-GR" sz="2100" dirty="0" err="1">
                <a:hlinkClick r:id="rId3"/>
              </a:rPr>
              <a:t>market</a:t>
            </a:r>
            <a:endParaRPr lang="el-GR" sz="2100" dirty="0"/>
          </a:p>
          <a:p>
            <a:pPr lvl="1"/>
            <a:r>
              <a:rPr lang="el-GR" sz="2100" dirty="0"/>
              <a:t>Πρόκειται για μια ηλεκτρονική πλατφόρμα που έχει δημιουργηθεί με χρηματοδότηση της Commission με σκοπό να απαντήσει στην ανάγκη επικοινωνίας μεταξύ ιδρυμάτων Ανώτατης Εκπαίδευσης, ερευνητικών κέντρων, επιχειρήσεων και φοιτητών που αναζητούν πρακτική άσκηση.</a:t>
            </a:r>
            <a:endParaRPr lang="en-US" sz="2100" dirty="0"/>
          </a:p>
          <a:p>
            <a:r>
              <a:rPr lang="en-US" sz="2100" dirty="0">
                <a:hlinkClick r:id="rId4"/>
              </a:rPr>
              <a:t>https://leonet.joeplus.org/</a:t>
            </a:r>
            <a:r>
              <a:rPr lang="en-US" sz="2100" dirty="0"/>
              <a:t> </a:t>
            </a:r>
          </a:p>
          <a:p>
            <a:pPr lvl="1"/>
            <a:r>
              <a:rPr lang="el-GR" sz="2100" dirty="0"/>
              <a:t>Πλατφόρμα για την προώθηση ευκαιριών ποιοτικής πρακτικής άσκησης.</a:t>
            </a:r>
            <a:endParaRPr lang="en-US" sz="2100" dirty="0"/>
          </a:p>
          <a:p>
            <a:r>
              <a:rPr lang="en-US" sz="2100" dirty="0">
                <a:hlinkClick r:id="rId5"/>
              </a:rPr>
              <a:t>https://aiesec.gr/global-talent/</a:t>
            </a:r>
            <a:endParaRPr lang="el-GR" sz="2100" dirty="0"/>
          </a:p>
          <a:p>
            <a:pPr lvl="1"/>
            <a:r>
              <a:rPr lang="el-GR" sz="2100" dirty="0"/>
              <a:t>Πρόγραμμα πρακτικής άσκησης της </a:t>
            </a:r>
            <a:r>
              <a:rPr lang="en-US" sz="2100" dirty="0"/>
              <a:t>AIESEC.</a:t>
            </a:r>
            <a:endParaRPr lang="el-GR" sz="2100" dirty="0"/>
          </a:p>
        </p:txBody>
      </p:sp>
      <p:sp>
        <p:nvSpPr>
          <p:cNvPr id="3" name="Τίτλος 2">
            <a:extLst>
              <a:ext uri="{FF2B5EF4-FFF2-40B4-BE49-F238E27FC236}">
                <a16:creationId xmlns:a16="http://schemas.microsoft.com/office/drawing/2014/main" id="{83B5E1D9-ACC7-47D4-9499-73C99AEEACF5}"/>
              </a:ext>
            </a:extLst>
          </p:cNvPr>
          <p:cNvSpPr>
            <a:spLocks noGrp="1"/>
          </p:cNvSpPr>
          <p:nvPr>
            <p:ph type="title"/>
          </p:nvPr>
        </p:nvSpPr>
        <p:spPr>
          <a:xfrm>
            <a:off x="1538555" y="188640"/>
            <a:ext cx="8229600" cy="1252728"/>
          </a:xfrm>
        </p:spPr>
        <p:txBody>
          <a:bodyPr/>
          <a:lstStyle/>
          <a:p>
            <a:r>
              <a:rPr lang="el-GR" dirty="0"/>
              <a:t>Ψάχνοντας Φορέα Υποδοχής</a:t>
            </a:r>
          </a:p>
        </p:txBody>
      </p:sp>
      <p:pic>
        <p:nvPicPr>
          <p:cNvPr id="1026" name="Picture 2" descr="Γραφείο Διασύνδεσης Δ.Π.Θ.">
            <a:hlinkClick r:id="rId6"/>
            <a:extLst>
              <a:ext uri="{FF2B5EF4-FFF2-40B4-BE49-F238E27FC236}">
                <a16:creationId xmlns:a16="http://schemas.microsoft.com/office/drawing/2014/main" id="{7062A9F5-1116-4CD8-886B-52511F6259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8528" y="1579328"/>
            <a:ext cx="2427414" cy="1274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Θέση περιεχομένου 1">
            <a:extLst>
              <a:ext uri="{FF2B5EF4-FFF2-40B4-BE49-F238E27FC236}">
                <a16:creationId xmlns:a16="http://schemas.microsoft.com/office/drawing/2014/main" id="{106360C3-F27C-478D-81EC-6EC4A50AB9BF}"/>
              </a:ext>
            </a:extLst>
          </p:cNvPr>
          <p:cNvSpPr txBox="1">
            <a:spLocks/>
          </p:cNvSpPr>
          <p:nvPr/>
        </p:nvSpPr>
        <p:spPr>
          <a:xfrm>
            <a:off x="2723536" y="2002302"/>
            <a:ext cx="3487994" cy="507727"/>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
                <a:srgbClr val="31B6FD"/>
              </a:buClr>
              <a:buNone/>
            </a:pPr>
            <a:r>
              <a:rPr lang="en-US" sz="2500" b="1" dirty="0">
                <a:solidFill>
                  <a:srgbClr val="073E87"/>
                </a:solidFill>
                <a:latin typeface="Candara"/>
                <a:hlinkClick r:id="rId8"/>
              </a:rPr>
              <a:t>https://career.duth.gr</a:t>
            </a:r>
            <a:r>
              <a:rPr lang="en-US" sz="2500" b="1" dirty="0">
                <a:solidFill>
                  <a:srgbClr val="073E87"/>
                </a:solidFill>
                <a:latin typeface="Candara"/>
              </a:rPr>
              <a:t> </a:t>
            </a:r>
            <a:endParaRPr lang="en-US" sz="2500" b="1" dirty="0">
              <a:solidFill>
                <a:srgbClr val="073E87"/>
              </a:solidFill>
              <a:latin typeface="Candara"/>
              <a:hlinkClick r:id="rId2"/>
            </a:endParaRPr>
          </a:p>
        </p:txBody>
      </p:sp>
      <p:sp>
        <p:nvSpPr>
          <p:cNvPr id="6" name="Θέση περιεχομένου 1">
            <a:extLst>
              <a:ext uri="{FF2B5EF4-FFF2-40B4-BE49-F238E27FC236}">
                <a16:creationId xmlns:a16="http://schemas.microsoft.com/office/drawing/2014/main" id="{646D0B43-BAEC-4E0D-AA5D-2219449A17C5}"/>
              </a:ext>
            </a:extLst>
          </p:cNvPr>
          <p:cNvSpPr txBox="1">
            <a:spLocks/>
          </p:cNvSpPr>
          <p:nvPr/>
        </p:nvSpPr>
        <p:spPr>
          <a:xfrm>
            <a:off x="1687630" y="6399800"/>
            <a:ext cx="6217506" cy="38341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31B6FD"/>
              </a:buClr>
            </a:pPr>
            <a:r>
              <a:rPr lang="el-GR" sz="1500" dirty="0">
                <a:solidFill>
                  <a:srgbClr val="073E87"/>
                </a:solidFill>
                <a:latin typeface="Candara"/>
              </a:rPr>
              <a:t>Περισσότερα: </a:t>
            </a:r>
            <a:r>
              <a:rPr lang="en-US" sz="1500" dirty="0">
                <a:solidFill>
                  <a:srgbClr val="073E87"/>
                </a:solidFill>
                <a:latin typeface="Candara"/>
                <a:hlinkClick r:id="rId9"/>
              </a:rPr>
              <a:t>http://erasmus.duth.gr/node/18</a:t>
            </a:r>
            <a:endParaRPr lang="el-GR" sz="1500" dirty="0">
              <a:solidFill>
                <a:srgbClr val="073E87"/>
              </a:solidFill>
              <a:latin typeface="Candara"/>
            </a:endParaRPr>
          </a:p>
        </p:txBody>
      </p:sp>
      <p:pic>
        <p:nvPicPr>
          <p:cNvPr id="4" name="Εικόνα 3">
            <a:extLst>
              <a:ext uri="{FF2B5EF4-FFF2-40B4-BE49-F238E27FC236}">
                <a16:creationId xmlns:a16="http://schemas.microsoft.com/office/drawing/2014/main" id="{20E7BB88-114D-4898-A277-736E25D46E5C}"/>
              </a:ext>
            </a:extLst>
          </p:cNvPr>
          <p:cNvPicPr>
            <a:picLocks noChangeAspect="1"/>
          </p:cNvPicPr>
          <p:nvPr/>
        </p:nvPicPr>
        <p:blipFill>
          <a:blip r:embed="rId10"/>
          <a:stretch>
            <a:fillRect/>
          </a:stretch>
        </p:blipFill>
        <p:spPr>
          <a:xfrm>
            <a:off x="11119238" y="5675040"/>
            <a:ext cx="842848" cy="1008112"/>
          </a:xfrm>
          <a:prstGeom prst="rect">
            <a:avLst/>
          </a:prstGeom>
        </p:spPr>
      </p:pic>
      <p:pic>
        <p:nvPicPr>
          <p:cNvPr id="8" name="Picture 2">
            <a:extLst>
              <a:ext uri="{FF2B5EF4-FFF2-40B4-BE49-F238E27FC236}">
                <a16:creationId xmlns:a16="http://schemas.microsoft.com/office/drawing/2014/main" id="{E904DBFE-9D00-4B1E-9CF7-9847296D3D4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9988" y="6144855"/>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818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υματομορφή">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Κυματομορφή">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υματομορφή">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TotalTime>
  <Words>880</Words>
  <Application>Microsoft Office PowerPoint</Application>
  <PresentationFormat>Ευρεία οθόνη</PresentationFormat>
  <Paragraphs>109</Paragraphs>
  <Slides>13</Slides>
  <Notes>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Calibri</vt:lpstr>
      <vt:lpstr>Candara</vt:lpstr>
      <vt:lpstr>Symbol</vt:lpstr>
      <vt:lpstr>Times New Roman</vt:lpstr>
      <vt:lpstr>Wingdings</vt:lpstr>
      <vt:lpstr>Κυματομορφή</vt:lpstr>
      <vt:lpstr> </vt:lpstr>
      <vt:lpstr>Πρακτική Άσκηση στα πλαίσια του Erasmus+ </vt:lpstr>
      <vt:lpstr>Κριτήρια Συμμετοχής Erasmus+</vt:lpstr>
      <vt:lpstr>Παρουσίαση του PowerPoint</vt:lpstr>
      <vt:lpstr>Επιλέξιμοι φορείς</vt:lpstr>
      <vt:lpstr>ΜΗ επιλέξιμοι φορείς</vt:lpstr>
      <vt:lpstr>Ψάχνοντας Φορέα Υποδοχής</vt:lpstr>
      <vt:lpstr>Ψάχνοντας Φορέα Υποδοχής</vt:lpstr>
      <vt:lpstr>Ψάχνοντας Φορέα Υποδοχής</vt:lpstr>
      <vt:lpstr>Ζητώντας Letter of Acceptance</vt:lpstr>
      <vt:lpstr>Τα καθήκοντά σου στον Φορέα:</vt:lpstr>
      <vt:lpstr>Παρουσίαση του PowerPoint</vt:lpstr>
      <vt:lpstr>Επικοινωνία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Χαρούλα Τριάντη</dc:creator>
  <cp:lastModifiedBy>Χαρούλα Τριάντη</cp:lastModifiedBy>
  <cp:revision>16</cp:revision>
  <dcterms:created xsi:type="dcterms:W3CDTF">2023-02-17T07:50:59Z</dcterms:created>
  <dcterms:modified xsi:type="dcterms:W3CDTF">2024-10-15T05:55:07Z</dcterms:modified>
</cp:coreProperties>
</file>