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69" r:id="rId2"/>
    <p:sldId id="272" r:id="rId3"/>
    <p:sldId id="273" r:id="rId4"/>
    <p:sldId id="274" r:id="rId5"/>
    <p:sldId id="276" r:id="rId6"/>
    <p:sldId id="275" r:id="rId7"/>
    <p:sldId id="277" r:id="rId8"/>
    <p:sldId id="278" r:id="rId9"/>
    <p:sldId id="279" r:id="rId10"/>
    <p:sldId id="280" r:id="rId11"/>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6AD"/>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3" d="100"/>
          <a:sy n="73" d="100"/>
        </p:scale>
        <p:origin x="821" y="100"/>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AADCE8B-731B-4D26-81B8-7B8465758E8C}" type="datetime1">
              <a:rPr lang="el-GR" smtClean="0"/>
              <a:t>16/1/2026</a:t>
            </a:fld>
            <a:endParaRPr lang="el-GR" dirty="0"/>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el-GR"/>
              <a:t>‹#›</a:t>
            </a:fld>
            <a:endParaRPr lang="el-G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63F6EDE9-1A8B-4F08-BF7F-62A6DCFA2949}" type="datetime1">
              <a:rPr lang="el-GR" smtClean="0"/>
              <a:t>16/1/2026</a:t>
            </a:fld>
            <a:endParaRPr lang="el-GR" dirty="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el-GR"/>
              <a:t>‹#›</a:t>
            </a:fld>
            <a:endParaRPr lang="el-G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69C971FF-EF28-4195-A575-329446EFAA55}" type="slidenum">
              <a:rPr lang="el-GR" smtClean="0"/>
              <a:t>1</a:t>
            </a:fld>
            <a:endParaRPr lang="el-GR" dirty="0"/>
          </a:p>
        </p:txBody>
      </p:sp>
    </p:spTree>
    <p:extLst>
      <p:ext uri="{BB962C8B-B14F-4D97-AF65-F5344CB8AC3E}">
        <p14:creationId xmlns:p14="http://schemas.microsoft.com/office/powerpoint/2010/main" val="386557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69C971FF-EF28-4195-A575-329446EFAA55}" type="slidenum">
              <a:rPr lang="el-GR" smtClean="0"/>
              <a:t>10</a:t>
            </a:fld>
            <a:endParaRPr lang="el-GR" dirty="0"/>
          </a:p>
        </p:txBody>
      </p:sp>
    </p:spTree>
    <p:extLst>
      <p:ext uri="{BB962C8B-B14F-4D97-AF65-F5344CB8AC3E}">
        <p14:creationId xmlns:p14="http://schemas.microsoft.com/office/powerpoint/2010/main" val="118163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2</a:t>
            </a:fld>
            <a:endParaRPr lang="el-GR" dirty="0"/>
          </a:p>
        </p:txBody>
      </p:sp>
    </p:spTree>
    <p:extLst>
      <p:ext uri="{BB962C8B-B14F-4D97-AF65-F5344CB8AC3E}">
        <p14:creationId xmlns:p14="http://schemas.microsoft.com/office/powerpoint/2010/main" val="169134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3</a:t>
            </a:fld>
            <a:endParaRPr lang="el-GR" dirty="0"/>
          </a:p>
        </p:txBody>
      </p:sp>
    </p:spTree>
    <p:extLst>
      <p:ext uri="{BB962C8B-B14F-4D97-AF65-F5344CB8AC3E}">
        <p14:creationId xmlns:p14="http://schemas.microsoft.com/office/powerpoint/2010/main" val="10493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4</a:t>
            </a:fld>
            <a:endParaRPr lang="el-GR" dirty="0"/>
          </a:p>
        </p:txBody>
      </p:sp>
    </p:spTree>
    <p:extLst>
      <p:ext uri="{BB962C8B-B14F-4D97-AF65-F5344CB8AC3E}">
        <p14:creationId xmlns:p14="http://schemas.microsoft.com/office/powerpoint/2010/main" val="218488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5</a:t>
            </a:fld>
            <a:endParaRPr lang="el-GR" dirty="0"/>
          </a:p>
        </p:txBody>
      </p:sp>
    </p:spTree>
    <p:extLst>
      <p:ext uri="{BB962C8B-B14F-4D97-AF65-F5344CB8AC3E}">
        <p14:creationId xmlns:p14="http://schemas.microsoft.com/office/powerpoint/2010/main" val="83806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6</a:t>
            </a:fld>
            <a:endParaRPr lang="el-GR" dirty="0"/>
          </a:p>
        </p:txBody>
      </p:sp>
    </p:spTree>
    <p:extLst>
      <p:ext uri="{BB962C8B-B14F-4D97-AF65-F5344CB8AC3E}">
        <p14:creationId xmlns:p14="http://schemas.microsoft.com/office/powerpoint/2010/main" val="207093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7</a:t>
            </a:fld>
            <a:endParaRPr lang="el-GR" dirty="0"/>
          </a:p>
        </p:txBody>
      </p:sp>
    </p:spTree>
    <p:extLst>
      <p:ext uri="{BB962C8B-B14F-4D97-AF65-F5344CB8AC3E}">
        <p14:creationId xmlns:p14="http://schemas.microsoft.com/office/powerpoint/2010/main" val="262714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8</a:t>
            </a:fld>
            <a:endParaRPr lang="el-GR" dirty="0"/>
          </a:p>
        </p:txBody>
      </p:sp>
    </p:spTree>
    <p:extLst>
      <p:ext uri="{BB962C8B-B14F-4D97-AF65-F5344CB8AC3E}">
        <p14:creationId xmlns:p14="http://schemas.microsoft.com/office/powerpoint/2010/main" val="336330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Εισαγάγετε μια εικόνα από ένα από τα γεωγραφικά χαρακτηριστικά της χώρας σας.</a:t>
            </a:r>
          </a:p>
          <a:p>
            <a:pPr rtl="0"/>
            <a:endParaRPr lang="el-GR" dirty="0"/>
          </a:p>
        </p:txBody>
      </p:sp>
      <p:sp>
        <p:nvSpPr>
          <p:cNvPr id="4" name="Θέση αριθμού διαφάνειας 3"/>
          <p:cNvSpPr>
            <a:spLocks noGrp="1"/>
          </p:cNvSpPr>
          <p:nvPr>
            <p:ph type="sldNum" sz="quarter" idx="10"/>
          </p:nvPr>
        </p:nvSpPr>
        <p:spPr/>
        <p:txBody>
          <a:bodyPr rtlCol="0"/>
          <a:lstStyle/>
          <a:p>
            <a:pPr rtl="0"/>
            <a:fld id="{69C971FF-EF28-4195-A575-329446EFAA55}" type="slidenum">
              <a:rPr lang="el-GR" smtClean="0"/>
              <a:t>9</a:t>
            </a:fld>
            <a:endParaRPr lang="el-GR" dirty="0"/>
          </a:p>
        </p:txBody>
      </p:sp>
    </p:spTree>
    <p:extLst>
      <p:ext uri="{BB962C8B-B14F-4D97-AF65-F5344CB8AC3E}">
        <p14:creationId xmlns:p14="http://schemas.microsoft.com/office/powerpoint/2010/main" val="392034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6" name="Ελεύθερη σχεδίαση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el-GR" dirty="0">
              <a:solidFill>
                <a:schemeClr val="lt1"/>
              </a:solidFill>
            </a:endParaRPr>
          </a:p>
        </p:txBody>
      </p:sp>
      <p:sp>
        <p:nvSpPr>
          <p:cNvPr id="2" name="Τίτλος 1"/>
          <p:cNvSpPr>
            <a:spLocks noGrp="1"/>
          </p:cNvSpPr>
          <p:nvPr>
            <p:ph type="ctrTitle"/>
          </p:nvPr>
        </p:nvSpPr>
        <p:spPr>
          <a:xfrm>
            <a:off x="1217613" y="1828799"/>
            <a:ext cx="9753600" cy="3048001"/>
          </a:xfrm>
        </p:spPr>
        <p:txBody>
          <a:bodyPr rtlCol="0">
            <a:normAutofit/>
          </a:bodyPr>
          <a:lstStyle>
            <a:lvl1pPr>
              <a:defRPr sz="4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DA5BEAFF-8F06-4C85-98E0-0B669FB985BC}" type="datetime1">
              <a:rPr lang="el-GR" smtClean="0"/>
              <a:t>16/1/2026</a:t>
            </a:fld>
            <a:endParaRPr lang="el-GR" dirty="0"/>
          </a:p>
        </p:txBody>
      </p:sp>
      <p:sp>
        <p:nvSpPr>
          <p:cNvPr id="7" name="Θέση αριθμού διαφάνειας 6"/>
          <p:cNvSpPr>
            <a:spLocks noGrp="1"/>
          </p:cNvSpPr>
          <p:nvPr>
            <p:ph type="sldNum" sz="quarter" idx="12"/>
          </p:nvPr>
        </p:nvSpPr>
        <p:spPr/>
        <p:txBody>
          <a:bodyPr rtlCol="0"/>
          <a:lstStyle/>
          <a:p>
            <a:pPr rtl="0"/>
            <a:fld id="{F36C87F6-986D-49E6-AF40-1B3A1EE8064D}" type="slidenum">
              <a:rPr lang="el-GR" smtClean="0"/>
              <a:pPr/>
              <a:t>‹#›</a:t>
            </a:fld>
            <a:endParaRPr lang="el-GR"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34429E9C-4C29-4F5D-98EA-CA3B69CA41A4}" type="datetime1">
              <a:rPr lang="el-GR" smtClean="0"/>
              <a:t>16/1/2026</a:t>
            </a:fld>
            <a:endParaRPr lang="el-GR" dirty="0"/>
          </a:p>
        </p:txBody>
      </p:sp>
      <p:sp>
        <p:nvSpPr>
          <p:cNvPr id="6" name="Θέση αριθμού διαφάνειας 5"/>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6898" y="685800"/>
            <a:ext cx="2134315" cy="5486400"/>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7C6EFA19-A890-49AB-AEF5-A8A039B4F0F5}" type="datetime1">
              <a:rPr lang="el-GR" smtClean="0"/>
              <a:t>16/1/2026</a:t>
            </a:fld>
            <a:endParaRPr lang="el-GR" dirty="0"/>
          </a:p>
        </p:txBody>
      </p:sp>
      <p:sp>
        <p:nvSpPr>
          <p:cNvPr id="6" name="Θέση αριθμού διαφάνειας 5"/>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D26EBD12-544C-4771-8AA0-43690FF362F0}" type="datetime1">
              <a:rPr lang="el-GR" smtClean="0"/>
              <a:t>16/1/2026</a:t>
            </a:fld>
            <a:endParaRPr lang="el-GR" dirty="0"/>
          </a:p>
        </p:txBody>
      </p:sp>
      <p:sp>
        <p:nvSpPr>
          <p:cNvPr id="6" name="Θέση αριθμού διαφάνειας 5"/>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Επεξεργασία στυλ υποδείγματος κειμένου</a:t>
            </a:r>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9C7EDB36-6D75-4748-8AD7-F6E04B97C2DD}" type="datetime1">
              <a:rPr lang="el-GR" smtClean="0"/>
              <a:t>16/1/2026</a:t>
            </a:fld>
            <a:endParaRPr lang="el-GR" dirty="0"/>
          </a:p>
        </p:txBody>
      </p:sp>
      <p:sp>
        <p:nvSpPr>
          <p:cNvPr id="6" name="Θέση αριθμού διαφάνειας 5"/>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περιεχομένου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5" name="Θέση ημερομηνίας 4"/>
          <p:cNvSpPr>
            <a:spLocks noGrp="1"/>
          </p:cNvSpPr>
          <p:nvPr>
            <p:ph type="dt" sz="half" idx="10"/>
          </p:nvPr>
        </p:nvSpPr>
        <p:spPr/>
        <p:txBody>
          <a:bodyPr rtlCol="0"/>
          <a:lstStyle/>
          <a:p>
            <a:pPr rtl="0"/>
            <a:fld id="{C6546792-BFFD-4F95-AD5C-2250278303BF}" type="datetime1">
              <a:rPr lang="el-GR" smtClean="0"/>
              <a:t>16/1/2026</a:t>
            </a:fld>
            <a:endParaRPr lang="el-GR" dirty="0"/>
          </a:p>
        </p:txBody>
      </p:sp>
      <p:sp>
        <p:nvSpPr>
          <p:cNvPr id="7" name="Θέση αριθμού διαφάνειας 6"/>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217614" y="274638"/>
            <a:ext cx="9753600" cy="1325562"/>
          </a:xfrm>
        </p:spPr>
        <p:txBody>
          <a:bodyPr rtlCol="0"/>
          <a:lstStyle>
            <a:lvl1pPr>
              <a:defRPr/>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Επεξεργασία στυλ υποδείγματος κειμένου</a:t>
            </a:r>
          </a:p>
        </p:txBody>
      </p:sp>
      <p:sp>
        <p:nvSpPr>
          <p:cNvPr id="4" name="Θέση περιεχομένου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Επεξεργασία στυλ υποδείγματος κειμένου</a:t>
            </a:r>
          </a:p>
        </p:txBody>
      </p:sp>
      <p:sp>
        <p:nvSpPr>
          <p:cNvPr id="6" name="Θέση περιεχομένου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8" name="Θέση υποσέλιδου 7"/>
          <p:cNvSpPr>
            <a:spLocks noGrp="1"/>
          </p:cNvSpPr>
          <p:nvPr>
            <p:ph type="ftr" sz="quarter" idx="11"/>
          </p:nvPr>
        </p:nvSpPr>
        <p:spPr/>
        <p:txBody>
          <a:bodyPr rtlCol="0"/>
          <a:lstStyle/>
          <a:p>
            <a:pPr rtl="0"/>
            <a:r>
              <a:rPr lang="el-GR" dirty="0"/>
              <a:t>Προσθήκη υποσέλιδου</a:t>
            </a:r>
          </a:p>
        </p:txBody>
      </p:sp>
      <p:sp>
        <p:nvSpPr>
          <p:cNvPr id="7" name="Θέση ημερομηνίας 6"/>
          <p:cNvSpPr>
            <a:spLocks noGrp="1"/>
          </p:cNvSpPr>
          <p:nvPr>
            <p:ph type="dt" sz="half" idx="10"/>
          </p:nvPr>
        </p:nvSpPr>
        <p:spPr/>
        <p:txBody>
          <a:bodyPr rtlCol="0"/>
          <a:lstStyle/>
          <a:p>
            <a:pPr rtl="0"/>
            <a:fld id="{5AB804CC-C535-4146-844B-CBF090521A96}" type="datetime1">
              <a:rPr lang="el-GR" smtClean="0"/>
              <a:t>16/1/2026</a:t>
            </a:fld>
            <a:endParaRPr lang="el-GR" dirty="0"/>
          </a:p>
        </p:txBody>
      </p:sp>
      <p:sp>
        <p:nvSpPr>
          <p:cNvPr id="9" name="Θέση αριθμού διαφάνειας 8"/>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4" name="Θέση υποσέλιδου 3"/>
          <p:cNvSpPr>
            <a:spLocks noGrp="1"/>
          </p:cNvSpPr>
          <p:nvPr>
            <p:ph type="ftr" sz="quarter" idx="11"/>
          </p:nvPr>
        </p:nvSpPr>
        <p:spPr/>
        <p:txBody>
          <a:bodyPr rtlCol="0"/>
          <a:lstStyle/>
          <a:p>
            <a:pPr rtl="0"/>
            <a:r>
              <a:rPr lang="el-GR" dirty="0"/>
              <a:t>Προσθήκη υποσέλιδου</a:t>
            </a:r>
          </a:p>
        </p:txBody>
      </p:sp>
      <p:sp>
        <p:nvSpPr>
          <p:cNvPr id="3" name="Θέση ημερομηνίας 2"/>
          <p:cNvSpPr>
            <a:spLocks noGrp="1"/>
          </p:cNvSpPr>
          <p:nvPr>
            <p:ph type="dt" sz="half" idx="10"/>
          </p:nvPr>
        </p:nvSpPr>
        <p:spPr/>
        <p:txBody>
          <a:bodyPr rtlCol="0"/>
          <a:lstStyle/>
          <a:p>
            <a:pPr rtl="0"/>
            <a:fld id="{3B8A0DCA-0CCE-4F63-BD8F-D5E65188789F}" type="datetime1">
              <a:rPr lang="el-GR" smtClean="0"/>
              <a:t>16/1/2026</a:t>
            </a:fld>
            <a:endParaRPr lang="el-GR" dirty="0"/>
          </a:p>
        </p:txBody>
      </p:sp>
      <p:sp>
        <p:nvSpPr>
          <p:cNvPr id="5" name="Θέση αριθμού διαφάνειας 4"/>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dirty="0"/>
              <a:t>Προσθήκη υποσέλιδου</a:t>
            </a:r>
          </a:p>
        </p:txBody>
      </p:sp>
      <p:sp>
        <p:nvSpPr>
          <p:cNvPr id="2" name="Θέση ημερομηνίας 1"/>
          <p:cNvSpPr>
            <a:spLocks noGrp="1"/>
          </p:cNvSpPr>
          <p:nvPr>
            <p:ph type="dt" sz="half" idx="10"/>
          </p:nvPr>
        </p:nvSpPr>
        <p:spPr/>
        <p:txBody>
          <a:bodyPr rtlCol="0"/>
          <a:lstStyle/>
          <a:p>
            <a:pPr rtl="0"/>
            <a:fld id="{B7B997A0-0A67-4A80-9CA5-868C4E0AA32E}" type="datetime1">
              <a:rPr lang="el-GR" smtClean="0"/>
              <a:t>16/1/2026</a:t>
            </a:fld>
            <a:endParaRPr lang="el-GR" dirty="0"/>
          </a:p>
        </p:txBody>
      </p:sp>
      <p:sp>
        <p:nvSpPr>
          <p:cNvPr id="4" name="Θέση αριθμού διαφάνειας 3"/>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solidFill>
          <a:schemeClr val="bg1"/>
        </a:solidFill>
        <a:effectLst/>
      </p:bgPr>
    </p:bg>
    <p:spTree>
      <p:nvGrpSpPr>
        <p:cNvPr id="1" name=""/>
        <p:cNvGrpSpPr/>
        <p:nvPr/>
      </p:nvGrpSpPr>
      <p:grpSpPr>
        <a:xfrm>
          <a:off x="0" y="0"/>
          <a:ext cx="0" cy="0"/>
          <a:chOff x="0" y="0"/>
          <a:chExt cx="0" cy="0"/>
        </a:xfrm>
      </p:grpSpPr>
      <p:sp>
        <p:nvSpPr>
          <p:cNvPr id="8" name="Ορθογώνιο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2" name="Τίτλος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el-GR" dirty="0"/>
              <a:t>Κάντε κλικ για να </a:t>
            </a:r>
            <a:r>
              <a:rPr lang="el-GR" dirty="0" err="1"/>
              <a:t>επεξεργα-στείτε</a:t>
            </a:r>
            <a:r>
              <a:rPr lang="el-GR" dirty="0"/>
              <a:t> το Στυλ κύριου τίτλου</a:t>
            </a:r>
          </a:p>
        </p:txBody>
      </p:sp>
      <p:sp>
        <p:nvSpPr>
          <p:cNvPr id="3" name="Θέση περιεχομένου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κειμένου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Επεξεργασία 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r>
              <a:rPr lang="el-GR" dirty="0"/>
              <a:t>Προσθήκη υποσέλιδου</a:t>
            </a:r>
          </a:p>
        </p:txBody>
      </p:sp>
      <p:sp>
        <p:nvSpPr>
          <p:cNvPr id="5" name="Θέση ημερομηνίας 4"/>
          <p:cNvSpPr>
            <a:spLocks noGrp="1"/>
          </p:cNvSpPr>
          <p:nvPr>
            <p:ph type="dt" sz="half" idx="10"/>
          </p:nvPr>
        </p:nvSpPr>
        <p:spPr/>
        <p:txBody>
          <a:bodyPr rtlCol="0"/>
          <a:lstStyle/>
          <a:p>
            <a:pPr rtl="0"/>
            <a:fld id="{EA8A2288-AA98-4A84-948D-8DEA0D6F985D}" type="datetime1">
              <a:rPr lang="el-GR" smtClean="0"/>
              <a:t>16/1/2026</a:t>
            </a:fld>
            <a:endParaRPr lang="el-GR" dirty="0"/>
          </a:p>
        </p:txBody>
      </p:sp>
      <p:sp>
        <p:nvSpPr>
          <p:cNvPr id="7" name="Θέση αριθμού διαφάνειας 6"/>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bg1"/>
        </a:solidFill>
        <a:effectLst/>
      </p:bgPr>
    </p:bg>
    <p:spTree>
      <p:nvGrpSpPr>
        <p:cNvPr id="1" name=""/>
        <p:cNvGrpSpPr/>
        <p:nvPr/>
      </p:nvGrpSpPr>
      <p:grpSpPr>
        <a:xfrm>
          <a:off x="0" y="0"/>
          <a:ext cx="0" cy="0"/>
          <a:chOff x="0" y="0"/>
          <a:chExt cx="0" cy="0"/>
        </a:xfrm>
      </p:grpSpPr>
      <p:sp>
        <p:nvSpPr>
          <p:cNvPr id="8" name="Ορθογώνιο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2" name="Τίτλος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el-GR" dirty="0"/>
              <a:t>Κάντε κλικ για να </a:t>
            </a:r>
            <a:r>
              <a:rPr lang="el-GR" dirty="0" err="1"/>
              <a:t>επεξεργα-στείτε</a:t>
            </a:r>
            <a:r>
              <a:rPr lang="el-GR" dirty="0"/>
              <a:t> το Στυλ κύριου τίτλου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Επεξεργασία 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r>
              <a:rPr lang="el-GR" dirty="0"/>
              <a:t>Προσθήκη υποσέλιδου</a:t>
            </a:r>
          </a:p>
        </p:txBody>
      </p:sp>
      <p:sp>
        <p:nvSpPr>
          <p:cNvPr id="5" name="Θέση ημερομηνίας 4"/>
          <p:cNvSpPr>
            <a:spLocks noGrp="1"/>
          </p:cNvSpPr>
          <p:nvPr>
            <p:ph type="dt" sz="half" idx="10"/>
          </p:nvPr>
        </p:nvSpPr>
        <p:spPr/>
        <p:txBody>
          <a:bodyPr rtlCol="0"/>
          <a:lstStyle/>
          <a:p>
            <a:pPr rtl="0"/>
            <a:fld id="{5B2DB2DF-64AC-45B4-B930-327DF1799010}" type="datetime1">
              <a:rPr lang="el-GR" smtClean="0"/>
              <a:t>16/1/2026</a:t>
            </a:fld>
            <a:endParaRPr lang="el-GR" dirty="0"/>
          </a:p>
        </p:txBody>
      </p:sp>
      <p:sp>
        <p:nvSpPr>
          <p:cNvPr id="7" name="Θέση αριθμού διαφάνειας 6"/>
          <p:cNvSpPr>
            <a:spLocks noGrp="1"/>
          </p:cNvSpPr>
          <p:nvPr>
            <p:ph type="sldNum" sz="quarter" idx="12"/>
          </p:nvPr>
        </p:nvSpPr>
        <p:spPr/>
        <p:txBody>
          <a:bodyPr rtlCol="0"/>
          <a:lstStyle/>
          <a:p>
            <a:pPr rtl="0"/>
            <a:fld id="{F36C87F6-986D-49E6-AF40-1B3A1EE8064D}" type="slidenum">
              <a:rPr lang="el-GR" smtClean="0"/>
              <a:t>‹#›</a:t>
            </a:fld>
            <a:endParaRPr lang="el-GR" dirty="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Ορθογώνιο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l-GR" sz="2400" dirty="0"/>
          </a:p>
        </p:txBody>
      </p:sp>
      <p:sp>
        <p:nvSpPr>
          <p:cNvPr id="2" name="Σύμβολο κράτησης θέσης τίτλου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el-GR" dirty="0"/>
              <a:t>Κάντε κλικ για να επεξεργαστείτε το Στυλ κύριου τίτλου</a:t>
            </a:r>
          </a:p>
        </p:txBody>
      </p:sp>
      <p:sp>
        <p:nvSpPr>
          <p:cNvPr id="3" name="Θέση κειμένου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el-GR" dirty="0"/>
              <a:t>Προσθήκη υποσέλιδου</a:t>
            </a:r>
          </a:p>
        </p:txBody>
      </p:sp>
      <p:sp>
        <p:nvSpPr>
          <p:cNvPr id="4" name="Θέση ημερομηνίας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E998EE86-7EC1-483B-8913-60ED68DF3A9B}" type="datetime1">
              <a:rPr lang="el-GR" smtClean="0"/>
              <a:t>16/1/2026</a:t>
            </a:fld>
            <a:endParaRPr lang="el-GR" dirty="0"/>
          </a:p>
        </p:txBody>
      </p:sp>
      <p:sp>
        <p:nvSpPr>
          <p:cNvPr id="6" name="Θέση αριθμού διαφάνειας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el-GR" smtClean="0"/>
              <a:pPr/>
              <a:t>‹#›</a:t>
            </a:fld>
            <a:endParaRPr lang="el-GR"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ewp-dashboard.eu/hom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ewp-dashboard.eu/login" TargetMode="Externa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ewp-dashboard.eu/home" TargetMode="Externa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ewp-dashboard.eu/home" TargetMode="External"/><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ewp-dashboard.eu/home" TargetMode="External"/><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wp-dashboard.eu/hom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ewp-dashboard.eu/hom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1217612" y="2636912"/>
            <a:ext cx="9753600" cy="1087759"/>
          </a:xfrm>
        </p:spPr>
        <p:txBody>
          <a:bodyPr rtlCol="0">
            <a:normAutofit/>
          </a:bodyPr>
          <a:lstStyle/>
          <a:p>
            <a:pPr algn="ctr"/>
            <a:r>
              <a:rPr lang="en-US" kern="0"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US" sz="4000" kern="0" dirty="0">
                <a:solidFill>
                  <a:srgbClr val="73A6AD"/>
                </a:solidFill>
                <a:latin typeface="Calibri" panose="020F0502020204030204" pitchFamily="34" charset="0"/>
                <a:ea typeface="Calibri" panose="020F0502020204030204" pitchFamily="34" charset="0"/>
                <a:cs typeface="Calibri" panose="020F0502020204030204" pitchFamily="34" charset="0"/>
              </a:rPr>
              <a:t>rasmus </a:t>
            </a:r>
            <a:r>
              <a:rPr lang="en-US" kern="0"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US" sz="4000" kern="0" dirty="0">
                <a:solidFill>
                  <a:srgbClr val="73A6AD"/>
                </a:solidFill>
                <a:latin typeface="Calibri" panose="020F0502020204030204" pitchFamily="34" charset="0"/>
                <a:ea typeface="Calibri" panose="020F0502020204030204" pitchFamily="34" charset="0"/>
                <a:cs typeface="Calibri" panose="020F0502020204030204" pitchFamily="34" charset="0"/>
              </a:rPr>
              <a:t>ithout </a:t>
            </a:r>
            <a:r>
              <a:rPr lang="en-US" kern="0"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en-US" sz="4000" kern="0" dirty="0">
                <a:solidFill>
                  <a:srgbClr val="73A6AD"/>
                </a:solidFill>
                <a:latin typeface="Calibri" panose="020F0502020204030204" pitchFamily="34" charset="0"/>
                <a:ea typeface="Calibri" panose="020F0502020204030204" pitchFamily="34" charset="0"/>
                <a:cs typeface="Calibri" panose="020F0502020204030204" pitchFamily="34" charset="0"/>
              </a:rPr>
              <a:t>aper </a:t>
            </a:r>
            <a:r>
              <a:rPr lang="en-US" kern="0" dirty="0">
                <a:solidFill>
                  <a:schemeClr val="tx1"/>
                </a:solidFill>
                <a:latin typeface="Calibri" panose="020F0502020204030204" pitchFamily="34" charset="0"/>
                <a:ea typeface="Calibri" panose="020F0502020204030204" pitchFamily="34" charset="0"/>
                <a:cs typeface="Calibri" panose="020F0502020204030204" pitchFamily="34" charset="0"/>
              </a:rPr>
              <a:t>Dashboard</a:t>
            </a:r>
            <a:endParaRPr lang="el-GR" sz="4000" dirty="0">
              <a:solidFill>
                <a:schemeClr val="tx1"/>
              </a:solidFill>
            </a:endParaRPr>
          </a:p>
        </p:txBody>
      </p:sp>
      <p:sp>
        <p:nvSpPr>
          <p:cNvPr id="5" name="Υπότιτλος 4"/>
          <p:cNvSpPr>
            <a:spLocks noGrp="1"/>
          </p:cNvSpPr>
          <p:nvPr>
            <p:ph type="subTitle" idx="1"/>
          </p:nvPr>
        </p:nvSpPr>
        <p:spPr>
          <a:xfrm>
            <a:off x="8902724" y="6034866"/>
            <a:ext cx="3096344" cy="704056"/>
          </a:xfrm>
        </p:spPr>
        <p:txBody>
          <a:bodyPr rtlCol="0">
            <a:normAutofit/>
          </a:bodyPr>
          <a:lstStyle/>
          <a:p>
            <a:pPr rtl="0"/>
            <a:r>
              <a:rPr lang="el-GR"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Εύη </a:t>
            </a:r>
            <a:r>
              <a:rPr lang="el-GR" sz="1400"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Γεωργαντζή</a:t>
            </a:r>
            <a:endParaRPr lang="el-GR"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r>
              <a:rPr lang="el-GR"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Συνάντηση Συντονιστών </a:t>
            </a:r>
            <a:r>
              <a:rPr lang="en-US"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Erasmus</a:t>
            </a:r>
          </a:p>
          <a:p>
            <a:r>
              <a:rPr lang="en-US"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Online, 20 </a:t>
            </a:r>
            <a:r>
              <a:rPr lang="el-GR"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Ιανουαρίου</a:t>
            </a:r>
            <a:r>
              <a:rPr lang="en-US"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2026 </a:t>
            </a:r>
            <a:endParaRPr lang="el-GR" sz="1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A9869DD2-26F1-4B1D-B44F-AB1B640BE8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A1F5C0E8-253D-49D9-A88B-3FE7D094E62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882F7704-4517-4F0E-ABBD-9321F07885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02124" y="1065059"/>
            <a:ext cx="5064608" cy="1405072"/>
          </a:xfrm>
          <a:prstGeom prst="rect">
            <a:avLst/>
          </a:prstGeom>
        </p:spPr>
      </p:pic>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5031B16-BB02-443C-8B8C-5D9DCFAF1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91655" y="6081632"/>
            <a:ext cx="3405513" cy="412789"/>
          </a:xfrm>
          <a:prstGeom prst="rect">
            <a:avLst/>
          </a:prstGeom>
        </p:spPr>
      </p:pic>
      <p:sp>
        <p:nvSpPr>
          <p:cNvPr id="5" name="Υπότιτλος 4"/>
          <p:cNvSpPr>
            <a:spLocks noGrp="1"/>
          </p:cNvSpPr>
          <p:nvPr>
            <p:ph type="subTitle" idx="1"/>
          </p:nvPr>
        </p:nvSpPr>
        <p:spPr>
          <a:xfrm>
            <a:off x="3574130" y="3338629"/>
            <a:ext cx="5040561" cy="704056"/>
          </a:xfrm>
        </p:spPr>
        <p:txBody>
          <a:bodyPr rtlCol="0">
            <a:normAutofit/>
          </a:bodyPr>
          <a:lstStyle/>
          <a:p>
            <a:pPr rtl="0"/>
            <a:r>
              <a:rPr lang="el-GR" sz="2200" b="1" spc="14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Ευχαριστούμε για την προσοχή σας!</a:t>
            </a:r>
          </a:p>
        </p:txBody>
      </p:sp>
      <p:pic>
        <p:nvPicPr>
          <p:cNvPr id="7" name="Picture 2">
            <a:extLst>
              <a:ext uri="{FF2B5EF4-FFF2-40B4-BE49-F238E27FC236}">
                <a16:creationId xmlns:a16="http://schemas.microsoft.com/office/drawing/2014/main" id="{A9869DD2-26F1-4B1D-B44F-AB1B640BE8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A1F5C0E8-253D-49D9-A88B-3FE7D094E62A}"/>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882F7704-4517-4F0E-ABBD-9321F07885B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10235" y="1124744"/>
            <a:ext cx="3168352" cy="878995"/>
          </a:xfrm>
          <a:prstGeom prst="rect">
            <a:avLst/>
          </a:prstGeom>
        </p:spPr>
      </p:pic>
    </p:spTree>
    <p:extLst>
      <p:ext uri="{BB962C8B-B14F-4D97-AF65-F5344CB8AC3E}">
        <p14:creationId xmlns:p14="http://schemas.microsoft.com/office/powerpoint/2010/main" val="129511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Θέση περιεχομένου 1"/>
          <p:cNvSpPr>
            <a:spLocks noGrp="1"/>
          </p:cNvSpPr>
          <p:nvPr>
            <p:ph sz="half" idx="1"/>
          </p:nvPr>
        </p:nvSpPr>
        <p:spPr>
          <a:xfrm>
            <a:off x="1011662" y="1628800"/>
            <a:ext cx="9875340" cy="4390675"/>
          </a:xfrm>
        </p:spPr>
        <p:txBody>
          <a:bodyPr rtlCol="0">
            <a:normAutofit/>
          </a:bodyPr>
          <a:lstStyle/>
          <a:p>
            <a:pPr marL="45720" indent="0" algn="just">
              <a:lnSpc>
                <a:spcPct val="120000"/>
              </a:lnSpc>
              <a:buNone/>
            </a:pPr>
            <a:r>
              <a:rPr lang="el-GR"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Το Erasmus EWP Dashboard είναι μια </a:t>
            </a:r>
            <a:r>
              <a:rPr lang="en-US"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l-GR" sz="1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διαδικτυακή πλατφόρμα</a:t>
            </a:r>
            <a:r>
              <a:rPr lang="el-GR"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που αναπτύχθηκε από Πανεπιστήμια για τα Πανεπιστήμια, με την υποστήριξη της Ευρωπαϊκής Επιτροπής, που βοηθά τα πανεπιστήμια να διαχειρίζονται ψηφιακά τις κινητικότητες</a:t>
            </a:r>
            <a:r>
              <a:rPr lang="en-US"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l-GR"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Erasmus+ φοιτητών, επιτρέποντας τη διαχείριση των: </a:t>
            </a:r>
          </a:p>
          <a:p>
            <a:pPr>
              <a:lnSpc>
                <a:spcPct val="120000"/>
              </a:lnSpc>
              <a:spcBef>
                <a:spcPts val="1200"/>
              </a:spcBef>
            </a:pPr>
            <a:r>
              <a:rPr lang="en-US"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Online</a:t>
            </a:r>
            <a:r>
              <a:rPr lang="el-GR"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Learning</a:t>
            </a:r>
            <a:r>
              <a:rPr lang="el-GR"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Agreements (</a:t>
            </a:r>
            <a:r>
              <a:rPr lang="el-GR"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OLA</a:t>
            </a:r>
            <a:r>
              <a:rPr lang="el-GR"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p>
          <a:p>
            <a:pPr>
              <a:lnSpc>
                <a:spcPct val="120000"/>
              </a:lnSpc>
              <a:spcBef>
                <a:spcPts val="1200"/>
              </a:spcBef>
            </a:pPr>
            <a:r>
              <a:rPr lang="el-GR"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Inter-</a:t>
            </a:r>
            <a:r>
              <a:rPr lang="en-US"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Institutional</a:t>
            </a:r>
            <a:r>
              <a:rPr lang="el-GR"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Agreements (</a:t>
            </a:r>
            <a:r>
              <a:rPr lang="el-GR"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IIA</a:t>
            </a:r>
            <a:r>
              <a:rPr lang="el-GR"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1200"/>
              </a:spcBef>
            </a:pPr>
            <a:r>
              <a:rPr lang="en-US"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Nominations </a:t>
            </a: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l-GR"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νέα λειτουργία)</a:t>
            </a:r>
          </a:p>
          <a:p>
            <a:pPr>
              <a:lnSpc>
                <a:spcPct val="120000"/>
              </a:lnSpc>
              <a:spcBef>
                <a:spcPts val="1200"/>
              </a:spcBef>
            </a:pPr>
            <a:r>
              <a:rPr lang="en-US"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Course evaluations </a:t>
            </a:r>
            <a:r>
              <a:rPr lang="en-US"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l-GR"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νέα λειτουργία)</a:t>
            </a:r>
          </a:p>
          <a:p>
            <a:pPr>
              <a:lnSpc>
                <a:spcPct val="120000"/>
              </a:lnSpc>
              <a:spcBef>
                <a:spcPts val="1200"/>
              </a:spcBef>
            </a:pPr>
            <a:r>
              <a:rPr lang="en-US"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Transcript of Records </a:t>
            </a:r>
            <a:r>
              <a:rPr lang="el-GR"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US" sz="1600" dirty="0" err="1">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ToR</a:t>
            </a:r>
            <a:r>
              <a:rPr lang="el-GR"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(σύντομα)</a:t>
            </a:r>
          </a:p>
          <a:p>
            <a:pPr>
              <a:lnSpc>
                <a:spcPct val="120000"/>
              </a:lnSpc>
              <a:spcBef>
                <a:spcPts val="1200"/>
              </a:spcBef>
            </a:pPr>
            <a:r>
              <a:rPr lang="en-US"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Student applications </a:t>
            </a:r>
            <a:r>
              <a:rPr lang="el-GR" sz="1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(σύντομα)</a:t>
            </a:r>
          </a:p>
          <a:p>
            <a:pPr marL="45720" indent="0">
              <a:lnSpc>
                <a:spcPct val="120000"/>
              </a:lnSpc>
              <a:spcBef>
                <a:spcPts val="1200"/>
              </a:spcBef>
              <a:buNone/>
            </a:pPr>
            <a:r>
              <a:rPr lang="el-GR"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μέσω του δικτύου Erasmus Without Paper (EWP), μειώνοντας την ανάγκη για έντυπα και εξοικονομώντας χρόνο</a:t>
            </a:r>
            <a:r>
              <a:rPr lang="en-US"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l-GR"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5"/>
          <a:stretch>
            <a:fillRect/>
          </a:stretch>
        </p:blipFill>
        <p:spPr>
          <a:xfrm>
            <a:off x="9073974" y="515833"/>
            <a:ext cx="1813028" cy="501801"/>
          </a:xfrm>
          <a:prstGeom prst="rect">
            <a:avLst/>
          </a:prstGeom>
        </p:spPr>
      </p:pic>
    </p:spTree>
    <p:extLst>
      <p:ext uri="{BB962C8B-B14F-4D97-AF65-F5344CB8AC3E}">
        <p14:creationId xmlns:p14="http://schemas.microsoft.com/office/powerpoint/2010/main" val="287316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5"/>
          <a:stretch>
            <a:fillRect/>
          </a:stretch>
        </p:blipFill>
        <p:spPr>
          <a:xfrm>
            <a:off x="9073974" y="515833"/>
            <a:ext cx="1813028" cy="501801"/>
          </a:xfrm>
          <a:prstGeom prst="rect">
            <a:avLst/>
          </a:prstGeom>
        </p:spPr>
      </p:pic>
      <p:pic>
        <p:nvPicPr>
          <p:cNvPr id="6" name="Picture 2">
            <a:extLst>
              <a:ext uri="{FF2B5EF4-FFF2-40B4-BE49-F238E27FC236}">
                <a16:creationId xmlns:a16="http://schemas.microsoft.com/office/drawing/2014/main" id="{2E076C94-8A35-4D76-80C0-852AB09BF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Εικόνα 12">
            <a:extLst>
              <a:ext uri="{FF2B5EF4-FFF2-40B4-BE49-F238E27FC236}">
                <a16:creationId xmlns:a16="http://schemas.microsoft.com/office/drawing/2014/main" id="{0186CD4F-D5BC-4548-A92E-F8E2E0C28B8B}"/>
              </a:ext>
            </a:extLst>
          </p:cNvPr>
          <p:cNvPicPr>
            <a:picLocks noChangeAspect="1"/>
          </p:cNvPicPr>
          <p:nvPr/>
        </p:nvPicPr>
        <p:blipFill>
          <a:blip r:embed="rId6"/>
          <a:stretch>
            <a:fillRect/>
          </a:stretch>
        </p:blipFill>
        <p:spPr>
          <a:xfrm>
            <a:off x="4317292" y="2060848"/>
            <a:ext cx="7663656" cy="4578289"/>
          </a:xfrm>
          <a:prstGeom prst="rect">
            <a:avLst/>
          </a:prstGeom>
        </p:spPr>
      </p:pic>
      <p:sp>
        <p:nvSpPr>
          <p:cNvPr id="14" name="Ορθογώνιο 13">
            <a:extLst>
              <a:ext uri="{FF2B5EF4-FFF2-40B4-BE49-F238E27FC236}">
                <a16:creationId xmlns:a16="http://schemas.microsoft.com/office/drawing/2014/main" id="{664B7305-6314-42EE-BD10-92B17DBE848F}"/>
              </a:ext>
            </a:extLst>
          </p:cNvPr>
          <p:cNvSpPr/>
          <p:nvPr/>
        </p:nvSpPr>
        <p:spPr>
          <a:xfrm>
            <a:off x="539554" y="1255081"/>
            <a:ext cx="3456384"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hlinkClick r:id="rId7"/>
              </a:rPr>
              <a:t>https://ewp-dashboard.eu/home</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16" name="Ορθογώνιο 15">
            <a:extLst>
              <a:ext uri="{FF2B5EF4-FFF2-40B4-BE49-F238E27FC236}">
                <a16:creationId xmlns:a16="http://schemas.microsoft.com/office/drawing/2014/main" id="{EBB086D5-30BF-47D7-9BD1-E67F7DAADB6A}"/>
              </a:ext>
            </a:extLst>
          </p:cNvPr>
          <p:cNvSpPr/>
          <p:nvPr/>
        </p:nvSpPr>
        <p:spPr>
          <a:xfrm>
            <a:off x="368594" y="2060848"/>
            <a:ext cx="3853609" cy="3323987"/>
          </a:xfrm>
          <a:prstGeom prst="rect">
            <a:avLst/>
          </a:prstGeom>
        </p:spPr>
        <p:txBody>
          <a:bodyPr wrap="square">
            <a:spAutoFit/>
          </a:bodyPr>
          <a:lstStyle/>
          <a:p>
            <a:pPr>
              <a:spcBef>
                <a:spcPts val="600"/>
              </a:spcBef>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Όταν ορίζεται ένας Συντονιστής/</a:t>
            </a:r>
            <a:r>
              <a:rPr lang="el-GR" dirty="0" err="1">
                <a:latin typeface="Calibri" panose="020F0502020204030204" pitchFamily="34" charset="0"/>
                <a:ea typeface="Calibri" panose="020F0502020204030204" pitchFamily="34" charset="0"/>
                <a:cs typeface="Calibri" panose="020F0502020204030204" pitchFamily="34" charset="0"/>
              </a:rPr>
              <a:t>τρια</a:t>
            </a:r>
            <a:r>
              <a:rPr lang="el-GR" dirty="0">
                <a:latin typeface="Calibri" panose="020F0502020204030204" pitchFamily="34" charset="0"/>
                <a:ea typeface="Calibri" panose="020F0502020204030204" pitchFamily="34" charset="0"/>
                <a:cs typeface="Calibri" panose="020F0502020204030204" pitchFamily="34" charset="0"/>
              </a:rPr>
              <a:t> από τη Συνέλευση του Τμήματος, </a:t>
            </a:r>
          </a:p>
          <a:p>
            <a:pPr marL="285750" indent="-285750">
              <a:spcBef>
                <a:spcPts val="600"/>
              </a:spcBef>
              <a:spcAft>
                <a:spcPts val="6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το Γραφείο </a:t>
            </a:r>
            <a:r>
              <a:rPr lang="en-US" dirty="0">
                <a:latin typeface="Calibri" panose="020F0502020204030204" pitchFamily="34" charset="0"/>
                <a:ea typeface="Calibri" panose="020F0502020204030204" pitchFamily="34" charset="0"/>
                <a:cs typeface="Calibri" panose="020F0502020204030204" pitchFamily="34" charset="0"/>
              </a:rPr>
              <a:t>Erasmus </a:t>
            </a:r>
            <a:r>
              <a:rPr lang="el-GR" dirty="0">
                <a:latin typeface="Calibri" panose="020F0502020204030204" pitchFamily="34" charset="0"/>
                <a:ea typeface="Calibri" panose="020F0502020204030204" pitchFamily="34" charset="0"/>
                <a:cs typeface="Calibri" panose="020F0502020204030204" pitchFamily="34" charset="0"/>
              </a:rPr>
              <a:t>καταχωρεί τα στοιχεία του στην πλατφόρμα </a:t>
            </a:r>
            <a:r>
              <a:rPr lang="en-US" dirty="0">
                <a:latin typeface="Calibri" panose="020F0502020204030204" pitchFamily="34" charset="0"/>
                <a:ea typeface="Calibri" panose="020F0502020204030204" pitchFamily="34" charset="0"/>
                <a:cs typeface="Calibri" panose="020F0502020204030204" pitchFamily="34" charset="0"/>
              </a:rPr>
              <a:t>EWP Dashboard </a:t>
            </a:r>
            <a:r>
              <a:rPr lang="el-GR" dirty="0">
                <a:latin typeface="Calibri" panose="020F0502020204030204" pitchFamily="34" charset="0"/>
                <a:ea typeface="Calibri" panose="020F0502020204030204" pitchFamily="34" charset="0"/>
                <a:cs typeface="Calibri" panose="020F0502020204030204" pitchFamily="34" charset="0"/>
              </a:rPr>
              <a:t>και ορίζει ρόλους (επίπεδο πρόσβασης):  </a:t>
            </a:r>
            <a:br>
              <a:rPr lang="el-GR" dirty="0">
                <a:latin typeface="Calibri" panose="020F0502020204030204" pitchFamily="34" charset="0"/>
                <a:ea typeface="Calibri" panose="020F0502020204030204" pitchFamily="34" charset="0"/>
                <a:cs typeface="Calibri" panose="020F0502020204030204" pitchFamily="34" charset="0"/>
              </a:rPr>
            </a:br>
            <a:r>
              <a:rPr lang="en-US" sz="1400" dirty="0">
                <a:solidFill>
                  <a:srgbClr val="002060"/>
                </a:solidFill>
                <a:latin typeface="Arial" panose="020B0604020202020204" pitchFamily="34" charset="0"/>
                <a:ea typeface="Calibri" panose="020F0502020204030204" pitchFamily="34" charset="0"/>
                <a:cs typeface="Arial" panose="020B0604020202020204" pitchFamily="34" charset="0"/>
              </a:rPr>
              <a:t>Managing students, Uploading students, Creating IIA, Managing IIAs</a:t>
            </a:r>
            <a:endParaRPr lang="el-GR"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Ο συντονιστής/</a:t>
            </a:r>
            <a:r>
              <a:rPr lang="el-GR" dirty="0" err="1">
                <a:latin typeface="Calibri" panose="020F0502020204030204" pitchFamily="34" charset="0"/>
                <a:ea typeface="Calibri" panose="020F0502020204030204" pitchFamily="34" charset="0"/>
                <a:cs typeface="Calibri" panose="020F0502020204030204" pitchFamily="34" charset="0"/>
              </a:rPr>
              <a:t>τρια</a:t>
            </a:r>
            <a:r>
              <a:rPr lang="el-GR" dirty="0">
                <a:latin typeface="Calibri" panose="020F0502020204030204" pitchFamily="34" charset="0"/>
                <a:ea typeface="Calibri" panose="020F0502020204030204" pitchFamily="34" charset="0"/>
                <a:cs typeface="Calibri" panose="020F0502020204030204" pitchFamily="34" charset="0"/>
              </a:rPr>
              <a:t> λαμβάνει αυτοματοποιημένο μήνυμα για δημιουργία λογαριασμού.   </a:t>
            </a:r>
            <a:endParaRPr lang="el-GR" dirty="0"/>
          </a:p>
        </p:txBody>
      </p:sp>
      <p:cxnSp>
        <p:nvCxnSpPr>
          <p:cNvPr id="17" name="Ευθύγραμμο βέλος σύνδεσης 16">
            <a:extLst>
              <a:ext uri="{FF2B5EF4-FFF2-40B4-BE49-F238E27FC236}">
                <a16:creationId xmlns:a16="http://schemas.microsoft.com/office/drawing/2014/main" id="{93F5F251-FEF7-4F12-ACD0-8020BC4EA27A}"/>
              </a:ext>
            </a:extLst>
          </p:cNvPr>
          <p:cNvCxnSpPr/>
          <p:nvPr/>
        </p:nvCxnSpPr>
        <p:spPr>
          <a:xfrm>
            <a:off x="3430116" y="5157192"/>
            <a:ext cx="1080120" cy="0"/>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36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5"/>
          <a:stretch>
            <a:fillRect/>
          </a:stretch>
        </p:blipFill>
        <p:spPr>
          <a:xfrm>
            <a:off x="9073974" y="515833"/>
            <a:ext cx="1813028" cy="501801"/>
          </a:xfrm>
          <a:prstGeom prst="rect">
            <a:avLst/>
          </a:prstGeom>
        </p:spPr>
      </p:pic>
      <p:pic>
        <p:nvPicPr>
          <p:cNvPr id="6" name="Picture 2">
            <a:extLst>
              <a:ext uri="{FF2B5EF4-FFF2-40B4-BE49-F238E27FC236}">
                <a16:creationId xmlns:a16="http://schemas.microsoft.com/office/drawing/2014/main" id="{2E076C94-8A35-4D76-80C0-852AB09BF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Ορθογώνιο 15">
            <a:extLst>
              <a:ext uri="{FF2B5EF4-FFF2-40B4-BE49-F238E27FC236}">
                <a16:creationId xmlns:a16="http://schemas.microsoft.com/office/drawing/2014/main" id="{EBB086D5-30BF-47D7-9BD1-E67F7DAADB6A}"/>
              </a:ext>
            </a:extLst>
          </p:cNvPr>
          <p:cNvSpPr/>
          <p:nvPr/>
        </p:nvSpPr>
        <p:spPr>
          <a:xfrm>
            <a:off x="368594" y="2060848"/>
            <a:ext cx="3853609" cy="1663597"/>
          </a:xfrm>
          <a:prstGeom prst="rect">
            <a:avLst/>
          </a:prstGeom>
        </p:spPr>
        <p:txBody>
          <a:bodyPr wrap="square">
            <a:spAutoFit/>
          </a:bodyPr>
          <a:lstStyle/>
          <a:p>
            <a:pPr>
              <a:lnSpc>
                <a:spcPct val="107000"/>
              </a:lnSpc>
            </a:pPr>
            <a:r>
              <a:rPr lang="el-GR" dirty="0">
                <a:latin typeface="Calibri" panose="020F0502020204030204" pitchFamily="34" charset="0"/>
                <a:ea typeface="Calibri" panose="020F0502020204030204" pitchFamily="34" charset="0"/>
                <a:cs typeface="Calibri" panose="020F0502020204030204" pitchFamily="34" charset="0"/>
              </a:rPr>
              <a:t>Μετά τη δημιουργία λογαριασμού, η είσοδος γίνεται μέσω του </a:t>
            </a:r>
            <a:endParaRPr lang="en-US"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hlinkClick r:id="rId6"/>
              </a:rPr>
              <a:t>https://ewp-dashboard.eu/login</a:t>
            </a:r>
            <a:r>
              <a:rPr lang="en-US" dirty="0">
                <a:latin typeface="Calibri" panose="020F0502020204030204" pitchFamily="34" charset="0"/>
                <a:ea typeface="Calibri" panose="020F0502020204030204" pitchFamily="34" charset="0"/>
                <a:cs typeface="Calibri" panose="020F0502020204030204" pitchFamily="34" charset="0"/>
              </a:rPr>
              <a:t> </a:t>
            </a:r>
            <a:endParaRPr lang="el-GR"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με τη διεύθυνση του</a:t>
            </a:r>
            <a:r>
              <a:rPr lang="en-US" dirty="0">
                <a:latin typeface="Calibri" panose="020F0502020204030204" pitchFamily="34" charset="0"/>
                <a:ea typeface="Calibri" panose="020F0502020204030204" pitchFamily="34" charset="0"/>
                <a:cs typeface="Calibri" panose="020F0502020204030204" pitchFamily="34" charset="0"/>
              </a:rPr>
              <a:t> e-mail </a:t>
            </a:r>
            <a:r>
              <a:rPr lang="el-GR" dirty="0">
                <a:latin typeface="Calibri" panose="020F0502020204030204" pitchFamily="34" charset="0"/>
                <a:ea typeface="Calibri" panose="020F0502020204030204" pitchFamily="34" charset="0"/>
                <a:cs typeface="Calibri" panose="020F0502020204030204" pitchFamily="34" charset="0"/>
              </a:rPr>
              <a:t>και το</a:t>
            </a:r>
            <a:r>
              <a:rPr lang="en-US" dirty="0">
                <a:latin typeface="Calibri" panose="020F0502020204030204" pitchFamily="34" charset="0"/>
                <a:ea typeface="Calibri" panose="020F0502020204030204" pitchFamily="34" charset="0"/>
                <a:cs typeface="Calibri" panose="020F0502020204030204" pitchFamily="34" charset="0"/>
              </a:rPr>
              <a:t> password</a:t>
            </a:r>
            <a:r>
              <a:rPr lang="el-GR" dirty="0">
                <a:latin typeface="Calibri" panose="020F0502020204030204" pitchFamily="34" charset="0"/>
                <a:ea typeface="Calibri" panose="020F0502020204030204" pitchFamily="34" charset="0"/>
                <a:cs typeface="Calibri" panose="020F0502020204030204" pitchFamily="34" charset="0"/>
              </a:rPr>
              <a:t> που έχει οριστεί.</a:t>
            </a:r>
          </a:p>
        </p:txBody>
      </p:sp>
      <p:pic>
        <p:nvPicPr>
          <p:cNvPr id="2" name="Εικόνα 1">
            <a:extLst>
              <a:ext uri="{FF2B5EF4-FFF2-40B4-BE49-F238E27FC236}">
                <a16:creationId xmlns:a16="http://schemas.microsoft.com/office/drawing/2014/main" id="{C562B272-851F-4969-A881-BD057429E76B}"/>
              </a:ext>
            </a:extLst>
          </p:cNvPr>
          <p:cNvPicPr>
            <a:picLocks noChangeAspect="1"/>
          </p:cNvPicPr>
          <p:nvPr/>
        </p:nvPicPr>
        <p:blipFill>
          <a:blip r:embed="rId7"/>
          <a:stretch>
            <a:fillRect/>
          </a:stretch>
        </p:blipFill>
        <p:spPr>
          <a:xfrm>
            <a:off x="4438228" y="1781833"/>
            <a:ext cx="7578323" cy="4890975"/>
          </a:xfrm>
          <a:prstGeom prst="rect">
            <a:avLst/>
          </a:prstGeom>
        </p:spPr>
      </p:pic>
    </p:spTree>
    <p:extLst>
      <p:ext uri="{BB962C8B-B14F-4D97-AF65-F5344CB8AC3E}">
        <p14:creationId xmlns:p14="http://schemas.microsoft.com/office/powerpoint/2010/main" val="8042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5"/>
          <a:stretch>
            <a:fillRect/>
          </a:stretch>
        </p:blipFill>
        <p:spPr>
          <a:xfrm>
            <a:off x="9073974" y="515833"/>
            <a:ext cx="1813028" cy="501801"/>
          </a:xfrm>
          <a:prstGeom prst="rect">
            <a:avLst/>
          </a:prstGeom>
        </p:spPr>
      </p:pic>
      <p:pic>
        <p:nvPicPr>
          <p:cNvPr id="6" name="Picture 2">
            <a:extLst>
              <a:ext uri="{FF2B5EF4-FFF2-40B4-BE49-F238E27FC236}">
                <a16:creationId xmlns:a16="http://schemas.microsoft.com/office/drawing/2014/main" id="{2E076C94-8A35-4D76-80C0-852AB09BF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13">
            <a:extLst>
              <a:ext uri="{FF2B5EF4-FFF2-40B4-BE49-F238E27FC236}">
                <a16:creationId xmlns:a16="http://schemas.microsoft.com/office/drawing/2014/main" id="{664B7305-6314-42EE-BD10-92B17DBE848F}"/>
              </a:ext>
            </a:extLst>
          </p:cNvPr>
          <p:cNvSpPr/>
          <p:nvPr/>
        </p:nvSpPr>
        <p:spPr>
          <a:xfrm>
            <a:off x="395536" y="1418936"/>
            <a:ext cx="2687776" cy="30777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hlinkClick r:id="rId6"/>
              </a:rPr>
              <a:t>https://ewp-dashboard.eu/home</a:t>
            </a:r>
            <a:endParaRPr lang="el-GR" sz="1400" dirty="0">
              <a:latin typeface="Calibri" panose="020F0502020204030204" pitchFamily="34" charset="0"/>
              <a:ea typeface="Calibri" panose="020F0502020204030204" pitchFamily="34" charset="0"/>
              <a:cs typeface="Calibri" panose="020F0502020204030204" pitchFamily="34" charset="0"/>
            </a:endParaRPr>
          </a:p>
        </p:txBody>
      </p:sp>
      <p:sp>
        <p:nvSpPr>
          <p:cNvPr id="16" name="Ορθογώνιο 15">
            <a:extLst>
              <a:ext uri="{FF2B5EF4-FFF2-40B4-BE49-F238E27FC236}">
                <a16:creationId xmlns:a16="http://schemas.microsoft.com/office/drawing/2014/main" id="{EBB086D5-30BF-47D7-9BD1-E67F7DAADB6A}"/>
              </a:ext>
            </a:extLst>
          </p:cNvPr>
          <p:cNvSpPr/>
          <p:nvPr/>
        </p:nvSpPr>
        <p:spPr>
          <a:xfrm>
            <a:off x="368594" y="2060848"/>
            <a:ext cx="4213650" cy="3712491"/>
          </a:xfrm>
          <a:prstGeom prst="rect">
            <a:avLst/>
          </a:prstGeom>
        </p:spPr>
        <p:txBody>
          <a:bodyPr wrap="square">
            <a:spAutoFit/>
          </a:bodyPr>
          <a:lstStyle/>
          <a:p>
            <a:pPr>
              <a:lnSpc>
                <a:spcPct val="107000"/>
              </a:lnSpc>
            </a:pPr>
            <a:r>
              <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Συντονιστές</a:t>
            </a: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l-GR" sz="16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l-GR"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διαχείριση</a:t>
            </a:r>
          </a:p>
          <a:p>
            <a:pPr>
              <a:lnSpc>
                <a:spcPct val="107000"/>
              </a:lnSpc>
            </a:pPr>
            <a:endPar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OLA</a:t>
            </a:r>
            <a:r>
              <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Online Learning Agreements)</a:t>
            </a:r>
          </a:p>
          <a:p>
            <a:pPr marL="285750" indent="-285750">
              <a:lnSpc>
                <a:spcPct val="107000"/>
              </a:lnSpc>
              <a:buFont typeface="Arial" panose="020B0604020202020204" pitchFamily="34" charset="0"/>
              <a:buChar char="•"/>
            </a:pPr>
            <a:endPar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sz="1600" b="1"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Nominations </a:t>
            </a: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l-GR"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αργότερα)</a:t>
            </a:r>
            <a:endPar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endPar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IIA (Inter-Institutional Agreements)</a:t>
            </a:r>
          </a:p>
          <a:p>
            <a:pPr>
              <a:lnSpc>
                <a:spcPct val="107000"/>
              </a:lnSpc>
            </a:pPr>
            <a:endParaRPr lang="el-GR"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600"/>
              </a:spcAft>
              <a:buFontTx/>
              <a:buChar char="-"/>
            </a:pPr>
            <a:endParaRPr lang="el-GR"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l-GR" dirty="0">
                <a:latin typeface="Calibri" panose="020F0502020204030204" pitchFamily="34" charset="0"/>
                <a:ea typeface="Calibri" panose="020F0502020204030204" pitchFamily="34" charset="0"/>
                <a:cs typeface="Calibri" panose="020F0502020204030204" pitchFamily="34" charset="0"/>
              </a:rPr>
              <a:t>      </a:t>
            </a:r>
          </a:p>
        </p:txBody>
      </p:sp>
      <p:pic>
        <p:nvPicPr>
          <p:cNvPr id="10" name="Εικόνα 9">
            <a:extLst>
              <a:ext uri="{FF2B5EF4-FFF2-40B4-BE49-F238E27FC236}">
                <a16:creationId xmlns:a16="http://schemas.microsoft.com/office/drawing/2014/main" id="{CFEB2AAA-B36D-4368-9E3B-60ED1F413FA7}"/>
              </a:ext>
            </a:extLst>
          </p:cNvPr>
          <p:cNvPicPr>
            <a:picLocks noChangeAspect="1"/>
          </p:cNvPicPr>
          <p:nvPr/>
        </p:nvPicPr>
        <p:blipFill>
          <a:blip r:embed="rId7"/>
          <a:stretch>
            <a:fillRect/>
          </a:stretch>
        </p:blipFill>
        <p:spPr>
          <a:xfrm>
            <a:off x="5086300" y="1340767"/>
            <a:ext cx="6733931" cy="5448739"/>
          </a:xfrm>
          <a:prstGeom prst="rect">
            <a:avLst/>
          </a:prstGeom>
        </p:spPr>
      </p:pic>
      <p:sp>
        <p:nvSpPr>
          <p:cNvPr id="4" name="AutoShape 2" descr="data:image/svg+xml;base64,PHN2ZyB4bWxucz0iaHR0cDovL3d3dy53My5vcmcvMjAwMC9zdmciIHdpZHRoPSIzMiIgaGVpZ2h0PSIzMiIgZmlsbD0ibm9uZSIgc3R5bGU9ImJhY2tncm91bmQtY29sb3I6IHZhcigtLWRzLWJhY2tncm91bmQtYWNjZW50LXRlYWwtc3VidGxlciwgI0M2RURGQik7Ij48ZGVmcz48ZmlsdGVyIGlkPSJhIj48ZmVNb3JwaG9sb2d5IGluPSJTb3VyY2VBbHBoYSIgb3BlcmF0b3I9ImRpbGF0ZSIgcmFkaXVzPSIxIiByZXN1bHQ9ImV4cGFuZGVkIi8+PGZlRmxvb2QgZmxvb2QtY29sb3I9IiNmZmYiIHJlc3VsdD0iY29sb3IiLz48ZmVDb21wb3NpdGUgaW49ImNvbG9yIiBpbjI9ImV4cGFuZGVkIiBvcGVyYXRvcj0iaW4iLz48ZmVDb21wb3NpdGUgaW49IlNvdXJjZUdyYXBoaWMiLz48L2ZpbHRlcj48L2RlZnM+PGcgZmlsdGVyPSJ1cmwoI2EpIj48cGF0aCBmaWxsPSIjRkZDQzREIiBkPSJNMTEuMTExIDEzLjMzM2EyLjY2NyAyLjY2NyAwIDEgMCAwLTUuMzMzIDIuNjY3IDIuNjY3IDAgMCAwIDAgNS4zMzNNMTYgMjRhMi42NjcgMi42NjcgMCAxIDAgMC01LjMzM0EyLjY2NyAyLjY2NyAwIDAgMCAxNiAyNCIvPjxwYXRoIGZpbGw9IiNERDJFNDQiIGQ9Ik0xNiAyMy4xMTFhMS43NzggMS43NzggMCAxIDAgMC0zLjU1NSAxLjc3OCAxLjc3OCAwIDAgMCAwIDMuNTU1Ii8+PHBhdGggZmlsbD0iI0ZGQ0M0RCIgZD0iTTIwLjg4OSAxMy4zMzNhMi42NjcgMi42NjcgMCAxIDAgMC01LjMzMyAyLjY2NyAyLjY2NyAwIDAgMCAwIDUuMzMzIi8+PHBhdGggZmlsbD0iI0U2QUFBQSIgZD0iTTExLjExMSAxMi40NDRhMS43NzggMS43NzggMCAxIDAgMC0zLjU1NSAxLjc3OCAxLjc3OCAwIDAgMCAwIDMuNTU1bTkuNzc5IDBhMS43NzggMS43NzggMCAxIDAgMC0zLjU1NSAxLjc3OCAxLjc3OCAwIDAgMCAwIDMuNTU1Ii8+PHBhdGggZmlsbD0iI0ZGQ0M0RCIgZD0iTTIzLjExIDE3Ljc3OGMwIDMuMTEtMi4xODcgMy4xMS0yLjE4NyAzLjExaC05Ljg0NnMtMi4xODggMC0yLjE4OC0zLjExYzAgMCAuNTQ3LTkuNzc4IDcuMTEtOS43NzggNi41NjUgMCA3LjExMiA5Ljc3OCA3LjExMiA5Ljc3OCIvPjxwYXRoIGZpbGw9IiMyNzJCMkIiIGQ9Ik0xMi44ODkgMTUuNTU2czAtLjg4OS44ODktLjg4OWMuODg4IDAgLjg4OC44ODkuODg4Ljg4OXYuODg5czAgLjg4OS0uODg4Ljg4OWMtLjg5IDAtLjg5LS44OS0uODktLjg5em00LjQ0NCAwczAtLjg4OS44ODktLjg4OS44ODkuODg5Ljg4OS44ODl2Ljg4OXMwIC44ODktLjg4OS44ODktLjg4OS0uODktLjg4OS0uODl6Ii8+PHBhdGggZmlsbD0iI2ZmZiIgZD0iTTE4LjUyNCAxOC4yMjNjLTEuMDY4IDAtMiAuNDIzLTIuNTI0IDEuMDU2LS41MjMtLjYzMy0xLjQ1Ni0xLjA1Ni0yLjUyNC0xLjA1Ni00LjU4NyAwLTQuNTY4LjE4Ny00LjU4NyAxLjQxNC0uMDM5IDIuNDkzIDIuOTQ3IDMuMDY2IDQuNTg3IDMuMDMgMS4wNjctLjAyNCAyLjAwMS0uNDQgMi41MjQtMS4wNjUuNTIzLjYyNSAxLjQ1NiAxLjA0MiAyLjUyNCAxLjA2NSAxLjY0LjAzNiA0LjYyNi0uNTM3IDQuNTg3LTMuMDMtLjAyLTEuMjI3IDAtMS40MTQtNC41ODctMS40MTQiLz48cGF0aCBmaWxsPSIjMjcyQjJCIiBkPSJNMjIuOTYgMTkuMjE5Yy4wOS4xMjQuMTQ4LjI2MS4xNS40MTdhMi40IDIuNCAwIDAgMS0uODUgMS45MjNsLTIuMjYuMjE5em0tOC4yOTMtLjEwOGMtLjQ0NS40NDUuODg5IDEuNzc4IDEuMzMzIDEuNzc4LjQ0NSAwIDEuNzc4LTEuMzMzIDEuMzM0LTEuNzc4LS40NDUtLjQ0NC0yLjIyMy0uNDQ0LTIuNjY3IDBtLTIuMjIyLTkuNzc4YzEuMTg1Ljg5IDMuNTU1IDEuNzc4IDMuNTU1IDEuNzc4czIuMzctLjg4OSAzLjU1Ni0xLjc3OEwxNiA5Ljc3OHpNMTYgOC44OXMuNzM0LS4yNzYgMS41OS0uNjczQTUuOCA1LjggMCAwIDAgMTYgOGMtLjU3NSAwLTEuMTAyLjA4LTEuNTkuMjE2YTI1LjkgMjUuOSAwIDAgMCAxLjU5LjY3M00xMi44OSAxMmMxLjMzMy44ODkgMy4xMTEgMS43NzggMy4xMTEgMS43NzhzMS43NzgtLjg5IDMuMTExLTEuNzc4bC0zLjExLjQ0NHptOS4xNzYgMS4wMTZMMjAgMTQuNjY2bDIuNjcuMzM0YTE2IDE2IDAgMCAwLS42MDUtMS45ODRtLjg0OSAzLjE4MS0yLjQ3IDIuNDdoMi41OTRjLjA0NS0uMjY1LjA3My0uNTU2LjA3My0uODkgMCAwLS4wMzYtLjYzNS0uMTk3LTEuNThtLTEzLjgyOCAwYy0uMTYuOTQ1LS4xOTcgMS41OC0uMTk3IDEuNTggMCAuMzMzLjAyOC42MjUuMDczLjg5aDIuNTk0ek05LjA0IDE5LjIyYS43LjcgMCAwIDAtLjE1LjQxNyAyLjQgMi40IDAgMCAwIC44NSAxLjkyNGwyLjI2LjIxOHpNMTIgMTQuNjY3bC0yLjA2NC0xLjY1MUExNiAxNiAwIDAgMCA5LjMzMSAxNXoiLz48L2c+PC9zdmc+">
            <a:extLst>
              <a:ext uri="{FF2B5EF4-FFF2-40B4-BE49-F238E27FC236}">
                <a16:creationId xmlns:a16="http://schemas.microsoft.com/office/drawing/2014/main" id="{0D973861-185E-4D08-A48B-7DD351EC44C5}"/>
              </a:ext>
            </a:extLst>
          </p:cNvPr>
          <p:cNvSpPr>
            <a:spLocks noChangeAspect="1" noChangeArrowheads="1"/>
          </p:cNvSpPr>
          <p:nvPr/>
        </p:nvSpPr>
        <p:spPr bwMode="auto">
          <a:xfrm>
            <a:off x="142875" y="-219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cxnSp>
        <p:nvCxnSpPr>
          <p:cNvPr id="11" name="Ευθύγραμμο βέλος σύνδεσης 10">
            <a:extLst>
              <a:ext uri="{FF2B5EF4-FFF2-40B4-BE49-F238E27FC236}">
                <a16:creationId xmlns:a16="http://schemas.microsoft.com/office/drawing/2014/main" id="{A222D9C1-3E36-457C-B774-F4755D54077D}"/>
              </a:ext>
            </a:extLst>
          </p:cNvPr>
          <p:cNvCxnSpPr>
            <a:cxnSpLocks/>
          </p:cNvCxnSpPr>
          <p:nvPr/>
        </p:nvCxnSpPr>
        <p:spPr>
          <a:xfrm flipV="1">
            <a:off x="4078188" y="3140968"/>
            <a:ext cx="1008112" cy="288032"/>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915A31F4-AAEA-4B01-B52B-3EC064E1C07C}"/>
              </a:ext>
            </a:extLst>
          </p:cNvPr>
          <p:cNvCxnSpPr>
            <a:cxnSpLocks/>
          </p:cNvCxnSpPr>
          <p:nvPr/>
        </p:nvCxnSpPr>
        <p:spPr>
          <a:xfrm flipV="1">
            <a:off x="4150196" y="4439603"/>
            <a:ext cx="936104" cy="141977"/>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428454A6-8419-465E-BDE6-B0C732774AAB}"/>
              </a:ext>
            </a:extLst>
          </p:cNvPr>
          <p:cNvCxnSpPr>
            <a:cxnSpLocks/>
          </p:cNvCxnSpPr>
          <p:nvPr/>
        </p:nvCxnSpPr>
        <p:spPr>
          <a:xfrm>
            <a:off x="2926060" y="3988082"/>
            <a:ext cx="2088232" cy="160998"/>
          </a:xfrm>
          <a:prstGeom prst="straightConnector1">
            <a:avLst/>
          </a:prstGeom>
          <a:ln>
            <a:solidFill>
              <a:schemeClr val="tx2">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07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5"/>
          <a:stretch>
            <a:fillRect/>
          </a:stretch>
        </p:blipFill>
        <p:spPr>
          <a:xfrm>
            <a:off x="9073974" y="515833"/>
            <a:ext cx="1813028" cy="501801"/>
          </a:xfrm>
          <a:prstGeom prst="rect">
            <a:avLst/>
          </a:prstGeom>
        </p:spPr>
      </p:pic>
      <p:pic>
        <p:nvPicPr>
          <p:cNvPr id="6" name="Picture 2">
            <a:extLst>
              <a:ext uri="{FF2B5EF4-FFF2-40B4-BE49-F238E27FC236}">
                <a16:creationId xmlns:a16="http://schemas.microsoft.com/office/drawing/2014/main" id="{2E076C94-8A35-4D76-80C0-852AB09BF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13">
            <a:extLst>
              <a:ext uri="{FF2B5EF4-FFF2-40B4-BE49-F238E27FC236}">
                <a16:creationId xmlns:a16="http://schemas.microsoft.com/office/drawing/2014/main" id="{664B7305-6314-42EE-BD10-92B17DBE848F}"/>
              </a:ext>
            </a:extLst>
          </p:cNvPr>
          <p:cNvSpPr/>
          <p:nvPr/>
        </p:nvSpPr>
        <p:spPr>
          <a:xfrm>
            <a:off x="395536" y="1418936"/>
            <a:ext cx="2687776" cy="30777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hlinkClick r:id="rId6"/>
              </a:rPr>
              <a:t>https://ewp-dashboard.eu/home</a:t>
            </a:r>
            <a:endParaRPr lang="el-GR" sz="1400" dirty="0">
              <a:latin typeface="Calibri" panose="020F0502020204030204" pitchFamily="34" charset="0"/>
              <a:ea typeface="Calibri" panose="020F0502020204030204" pitchFamily="34" charset="0"/>
              <a:cs typeface="Calibri" panose="020F0502020204030204" pitchFamily="34" charset="0"/>
            </a:endParaRPr>
          </a:p>
        </p:txBody>
      </p:sp>
      <p:sp>
        <p:nvSpPr>
          <p:cNvPr id="16" name="Ορθογώνιο 15">
            <a:extLst>
              <a:ext uri="{FF2B5EF4-FFF2-40B4-BE49-F238E27FC236}">
                <a16:creationId xmlns:a16="http://schemas.microsoft.com/office/drawing/2014/main" id="{EBB086D5-30BF-47D7-9BD1-E67F7DAADB6A}"/>
              </a:ext>
            </a:extLst>
          </p:cNvPr>
          <p:cNvSpPr/>
          <p:nvPr/>
        </p:nvSpPr>
        <p:spPr>
          <a:xfrm>
            <a:off x="395536" y="2141773"/>
            <a:ext cx="5293770" cy="4716227"/>
          </a:xfrm>
          <a:prstGeom prst="rect">
            <a:avLst/>
          </a:prstGeom>
        </p:spPr>
        <p:txBody>
          <a:bodyPr wrap="square">
            <a:spAutoFit/>
          </a:bodyPr>
          <a:lstStyle/>
          <a:p>
            <a:pPr algn="ctr">
              <a:lnSpc>
                <a:spcPct val="107000"/>
              </a:lnSpc>
            </a:pPr>
            <a:r>
              <a:rPr lang="en-US" b="1" dirty="0">
                <a:latin typeface="Calibri" panose="020F0502020204030204" pitchFamily="34" charset="0"/>
                <a:ea typeface="Calibri" panose="020F0502020204030204" pitchFamily="34" charset="0"/>
                <a:cs typeface="Calibri" panose="020F0502020204030204" pitchFamily="34" charset="0"/>
              </a:rPr>
              <a:t>Online Learning Agreements (OLA)</a:t>
            </a:r>
          </a:p>
          <a:p>
            <a:pPr algn="ctr">
              <a:lnSpc>
                <a:spcPct val="107000"/>
              </a:lnSpc>
            </a:pPr>
            <a:r>
              <a:rPr lang="el-GR" dirty="0">
                <a:latin typeface="Calibri" panose="020F0502020204030204" pitchFamily="34" charset="0"/>
                <a:ea typeface="Calibri" panose="020F0502020204030204" pitchFamily="34" charset="0"/>
                <a:cs typeface="Calibri" panose="020F0502020204030204" pitchFamily="34" charset="0"/>
              </a:rPr>
              <a:t>εξερχόμενων και εισερχόμενων φοιτητών</a:t>
            </a:r>
          </a:p>
          <a:p>
            <a:pPr>
              <a:lnSpc>
                <a:spcPct val="107000"/>
              </a:lnSpc>
            </a:pPr>
            <a:endParaRPr lang="en-US" dirty="0">
              <a:latin typeface="Calibri" panose="020F0502020204030204" pitchFamily="34" charset="0"/>
              <a:ea typeface="Calibri" panose="020F0502020204030204" pitchFamily="34" charset="0"/>
              <a:cs typeface="Calibri" panose="020F0502020204030204" pitchFamily="34" charset="0"/>
            </a:endParaRPr>
          </a:p>
          <a:p>
            <a:r>
              <a:rPr lang="el-GR" dirty="0">
                <a:latin typeface="Calibri" panose="020F0502020204030204" pitchFamily="34" charset="0"/>
                <a:ea typeface="Calibri" panose="020F0502020204030204" pitchFamily="34" charset="0"/>
                <a:cs typeface="Calibri" panose="020F0502020204030204" pitchFamily="34" charset="0"/>
              </a:rPr>
              <a:t>Ο Συντονιστής λαμβάνει ειδοποίηση με </a:t>
            </a:r>
            <a:r>
              <a:rPr lang="en-US" dirty="0">
                <a:latin typeface="Calibri" panose="020F0502020204030204" pitchFamily="34" charset="0"/>
                <a:ea typeface="Calibri" panose="020F0502020204030204" pitchFamily="34" charset="0"/>
                <a:cs typeface="Calibri" panose="020F0502020204030204" pitchFamily="34" charset="0"/>
              </a:rPr>
              <a:t>email</a:t>
            </a:r>
            <a:r>
              <a:rPr lang="el-GR" dirty="0">
                <a:latin typeface="Calibri" panose="020F0502020204030204" pitchFamily="34" charset="0"/>
                <a:ea typeface="Calibri" panose="020F0502020204030204" pitchFamily="34" charset="0"/>
                <a:cs typeface="Calibri" panose="020F0502020204030204" pitchFamily="34" charset="0"/>
              </a:rPr>
              <a:t> όταν ο φοιτητής του Τμήματός του υποβάλλει το </a:t>
            </a:r>
            <a:r>
              <a:rPr lang="en-US" dirty="0">
                <a:latin typeface="Calibri" panose="020F0502020204030204" pitchFamily="34" charset="0"/>
                <a:ea typeface="Calibri" panose="020F0502020204030204" pitchFamily="34" charset="0"/>
                <a:cs typeface="Calibri" panose="020F0502020204030204" pitchFamily="34" charset="0"/>
              </a:rPr>
              <a:t>Learning Agreement</a:t>
            </a:r>
            <a:r>
              <a:rPr lang="el-GR" dirty="0">
                <a:latin typeface="Calibri" panose="020F0502020204030204" pitchFamily="34" charset="0"/>
                <a:ea typeface="Calibri" panose="020F0502020204030204" pitchFamily="34" charset="0"/>
                <a:cs typeface="Calibri" panose="020F0502020204030204" pitchFamily="34" charset="0"/>
              </a:rPr>
              <a:t>, με</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προτροπή συνδεθεί στο </a:t>
            </a:r>
            <a:r>
              <a:rPr lang="en-US" dirty="0">
                <a:latin typeface="Calibri" panose="020F0502020204030204" pitchFamily="34" charset="0"/>
                <a:ea typeface="Calibri" panose="020F0502020204030204" pitchFamily="34" charset="0"/>
                <a:cs typeface="Calibri" panose="020F0502020204030204" pitchFamily="34" charset="0"/>
              </a:rPr>
              <a:t>EWP Dashboard </a:t>
            </a:r>
            <a:r>
              <a:rPr lang="el-GR" dirty="0">
                <a:latin typeface="Calibri" panose="020F0502020204030204" pitchFamily="34" charset="0"/>
                <a:ea typeface="Calibri" panose="020F0502020204030204" pitchFamily="34" charset="0"/>
                <a:cs typeface="Calibri" panose="020F0502020204030204" pitchFamily="34" charset="0"/>
              </a:rPr>
              <a:t>και να εξετάσει το </a:t>
            </a:r>
            <a:r>
              <a:rPr lang="en-US" dirty="0">
                <a:latin typeface="Calibri" panose="020F0502020204030204" pitchFamily="34" charset="0"/>
                <a:ea typeface="Calibri" panose="020F0502020204030204" pitchFamily="34" charset="0"/>
                <a:cs typeface="Calibri" panose="020F0502020204030204" pitchFamily="34" charset="0"/>
              </a:rPr>
              <a:t>Learning Agreement</a:t>
            </a:r>
            <a:r>
              <a:rPr lang="el-GR" dirty="0">
                <a:latin typeface="Calibri" panose="020F0502020204030204" pitchFamily="34" charset="0"/>
                <a:ea typeface="Calibri" panose="020F0502020204030204" pitchFamily="34" charset="0"/>
                <a:cs typeface="Calibri" panose="020F0502020204030204" pitchFamily="34" charset="0"/>
              </a:rPr>
              <a:t> (για το οποίο δίνεται σύνδεσμος)</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600"/>
              </a:spcAft>
              <a:buFontTx/>
              <a:buChar char="-"/>
            </a:pPr>
            <a:r>
              <a:rPr lang="el-GR" dirty="0">
                <a:latin typeface="Calibri" panose="020F0502020204030204" pitchFamily="34" charset="0"/>
                <a:ea typeface="Calibri" panose="020F0502020204030204" pitchFamily="34" charset="0"/>
                <a:cs typeface="Calibri" panose="020F0502020204030204" pitchFamily="34" charset="0"/>
              </a:rPr>
              <a:t>Εξετάζει το </a:t>
            </a:r>
            <a:r>
              <a:rPr lang="en-US" dirty="0">
                <a:latin typeface="Calibri" panose="020F0502020204030204" pitchFamily="34" charset="0"/>
                <a:ea typeface="Calibri" panose="020F0502020204030204" pitchFamily="34" charset="0"/>
                <a:cs typeface="Calibri" panose="020F0502020204030204" pitchFamily="34" charset="0"/>
              </a:rPr>
              <a:t>Learning Agreement </a:t>
            </a:r>
            <a:r>
              <a:rPr lang="el-GR" dirty="0">
                <a:latin typeface="Calibri" panose="020F0502020204030204" pitchFamily="34" charset="0"/>
                <a:ea typeface="Calibri" panose="020F0502020204030204" pitchFamily="34" charset="0"/>
                <a:cs typeface="Calibri" panose="020F0502020204030204" pitchFamily="34" charset="0"/>
              </a:rPr>
              <a:t>και έχει δύο επιλογές: </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600"/>
              </a:spcAft>
            </a:pPr>
            <a:r>
              <a:rPr lang="en-US" altLang="el-GR" dirty="0">
                <a:latin typeface="Arial" panose="020B0604020202020204" pitchFamily="34" charset="0"/>
              </a:rPr>
              <a:t>     </a:t>
            </a:r>
            <a:r>
              <a:rPr lang="en-US" altLang="el-GR" dirty="0">
                <a:latin typeface="Arial" panose="020B0604020202020204" pitchFamily="34" charset="0"/>
                <a:sym typeface="Wingdings" panose="05000000000000000000" pitchFamily="2" charset="2"/>
              </a:rPr>
              <a:t>   </a:t>
            </a:r>
            <a:r>
              <a:rPr lang="en-US" altLang="el-GR" dirty="0">
                <a:latin typeface="Arial" panose="020B0604020202020204" pitchFamily="34" charset="0"/>
              </a:rPr>
              <a:t>Sign</a:t>
            </a:r>
            <a:r>
              <a:rPr lang="el-GR" altLang="el-GR" dirty="0">
                <a:latin typeface="Arial" panose="020B0604020202020204" pitchFamily="34" charset="0"/>
              </a:rPr>
              <a:t> OLA</a:t>
            </a:r>
            <a:endParaRPr lang="en-US" altLang="el-GR" dirty="0">
              <a:latin typeface="Arial" panose="020B0604020202020204" pitchFamily="34" charset="0"/>
            </a:endParaRPr>
          </a:p>
          <a:p>
            <a:pPr>
              <a:lnSpc>
                <a:spcPct val="107000"/>
              </a:lnSpc>
              <a:spcAft>
                <a:spcPts val="600"/>
              </a:spcAft>
            </a:pPr>
            <a:r>
              <a:rPr lang="en-US" altLang="el-GR" dirty="0">
                <a:latin typeface="Arial" panose="020B0604020202020204" pitchFamily="34" charset="0"/>
                <a:sym typeface="Wingdings" panose="05000000000000000000" pitchFamily="2" charset="2"/>
              </a:rPr>
              <a:t>        </a:t>
            </a:r>
            <a:r>
              <a:rPr lang="el-GR" altLang="el-GR" dirty="0" err="1">
                <a:latin typeface="Arial" panose="020B0604020202020204" pitchFamily="34" charset="0"/>
              </a:rPr>
              <a:t>Decline</a:t>
            </a:r>
            <a:r>
              <a:rPr lang="el-GR" altLang="el-GR" dirty="0">
                <a:latin typeface="Arial" panose="020B0604020202020204" pitchFamily="34" charset="0"/>
              </a:rPr>
              <a:t> OLA</a:t>
            </a:r>
            <a:r>
              <a:rPr lang="en-US" altLang="el-GR" dirty="0">
                <a:latin typeface="Arial" panose="020B0604020202020204" pitchFamily="34" charset="0"/>
              </a:rPr>
              <a:t> </a:t>
            </a:r>
            <a:endParaRPr lang="el-GR" altLang="el-GR" dirty="0">
              <a:latin typeface="Arial" panose="020B0604020202020204" pitchFamily="34" charset="0"/>
            </a:endParaRPr>
          </a:p>
          <a:p>
            <a:pPr marL="285750" indent="-285750">
              <a:lnSpc>
                <a:spcPct val="107000"/>
              </a:lnSpc>
              <a:spcAft>
                <a:spcPts val="600"/>
              </a:spcAft>
              <a:buFontTx/>
              <a:buChar char="-"/>
            </a:pPr>
            <a:endParaRPr lang="el-GR"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l-GR" dirty="0">
                <a:latin typeface="Calibri" panose="020F0502020204030204" pitchFamily="34" charset="0"/>
                <a:ea typeface="Calibri" panose="020F0502020204030204" pitchFamily="34" charset="0"/>
                <a:cs typeface="Calibri" panose="020F0502020204030204" pitchFamily="34" charset="0"/>
              </a:rPr>
              <a:t>      </a:t>
            </a:r>
          </a:p>
        </p:txBody>
      </p:sp>
      <p:sp>
        <p:nvSpPr>
          <p:cNvPr id="4" name="AutoShape 2" descr="data:image/svg+xml;base64,PHN2ZyB4bWxucz0iaHR0cDovL3d3dy53My5vcmcvMjAwMC9zdmciIHdpZHRoPSIzMiIgaGVpZ2h0PSIzMiIgZmlsbD0ibm9uZSIgc3R5bGU9ImJhY2tncm91bmQtY29sb3I6IHZhcigtLWRzLWJhY2tncm91bmQtYWNjZW50LXRlYWwtc3VidGxlciwgI0M2RURGQik7Ij48ZGVmcz48ZmlsdGVyIGlkPSJhIj48ZmVNb3JwaG9sb2d5IGluPSJTb3VyY2VBbHBoYSIgb3BlcmF0b3I9ImRpbGF0ZSIgcmFkaXVzPSIxIiByZXN1bHQ9ImV4cGFuZGVkIi8+PGZlRmxvb2QgZmxvb2QtY29sb3I9IiNmZmYiIHJlc3VsdD0iY29sb3IiLz48ZmVDb21wb3NpdGUgaW49ImNvbG9yIiBpbjI9ImV4cGFuZGVkIiBvcGVyYXRvcj0iaW4iLz48ZmVDb21wb3NpdGUgaW49IlNvdXJjZUdyYXBoaWMiLz48L2ZpbHRlcj48L2RlZnM+PGcgZmlsdGVyPSJ1cmwoI2EpIj48cGF0aCBmaWxsPSIjRkZDQzREIiBkPSJNMTEuMTExIDEzLjMzM2EyLjY2NyAyLjY2NyAwIDEgMCAwLTUuMzMzIDIuNjY3IDIuNjY3IDAgMCAwIDAgNS4zMzNNMTYgMjRhMi42NjcgMi42NjcgMCAxIDAgMC01LjMzM0EyLjY2NyAyLjY2NyAwIDAgMCAxNiAyNCIvPjxwYXRoIGZpbGw9IiNERDJFNDQiIGQ9Ik0xNiAyMy4xMTFhMS43NzggMS43NzggMCAxIDAgMC0zLjU1NSAxLjc3OCAxLjc3OCAwIDAgMCAwIDMuNTU1Ii8+PHBhdGggZmlsbD0iI0ZGQ0M0RCIgZD0iTTIwLjg4OSAxMy4zMzNhMi42NjcgMi42NjcgMCAxIDAgMC01LjMzMyAyLjY2NyAyLjY2NyAwIDAgMCAwIDUuMzMzIi8+PHBhdGggZmlsbD0iI0U2QUFBQSIgZD0iTTExLjExMSAxMi40NDRhMS43NzggMS43NzggMCAxIDAgMC0zLjU1NSAxLjc3OCAxLjc3OCAwIDAgMCAwIDMuNTU1bTkuNzc5IDBhMS43NzggMS43NzggMCAxIDAgMC0zLjU1NSAxLjc3OCAxLjc3OCAwIDAgMCAwIDMuNTU1Ii8+PHBhdGggZmlsbD0iI0ZGQ0M0RCIgZD0iTTIzLjExIDE3Ljc3OGMwIDMuMTEtMi4xODcgMy4xMS0yLjE4NyAzLjExaC05Ljg0NnMtMi4xODggMC0yLjE4OC0zLjExYzAgMCAuNTQ3LTkuNzc4IDcuMTEtOS43NzggNi41NjUgMCA3LjExMiA5Ljc3OCA3LjExMiA5Ljc3OCIvPjxwYXRoIGZpbGw9IiMyNzJCMkIiIGQ9Ik0xMi44ODkgMTUuNTU2czAtLjg4OS44ODktLjg4OWMuODg4IDAgLjg4OC44ODkuODg4Ljg4OXYuODg5czAgLjg4OS0uODg4Ljg4OWMtLjg5IDAtLjg5LS44OS0uODktLjg5em00LjQ0NCAwczAtLjg4OS44ODktLjg4OS44ODkuODg5Ljg4OS44ODl2Ljg4OXMwIC44ODktLjg4OS44ODktLjg4OS0uODktLjg4OS0uODl6Ii8+PHBhdGggZmlsbD0iI2ZmZiIgZD0iTTE4LjUyNCAxOC4yMjNjLTEuMDY4IDAtMiAuNDIzLTIuNTI0IDEuMDU2LS41MjMtLjYzMy0xLjQ1Ni0xLjA1Ni0yLjUyNC0xLjA1Ni00LjU4NyAwLTQuNTY4LjE4Ny00LjU4NyAxLjQxNC0uMDM5IDIuNDkzIDIuOTQ3IDMuMDY2IDQuNTg3IDMuMDMgMS4wNjctLjAyNCAyLjAwMS0uNDQgMi41MjQtMS4wNjUuNTIzLjYyNSAxLjQ1NiAxLjA0MiAyLjUyNCAxLjA2NSAxLjY0LjAzNiA0LjYyNi0uNTM3IDQuNTg3LTMuMDMtLjAyLTEuMjI3IDAtMS40MTQtNC41ODctMS40MTQiLz48cGF0aCBmaWxsPSIjMjcyQjJCIiBkPSJNMjIuOTYgMTkuMjE5Yy4wOS4xMjQuMTQ4LjI2MS4xNS40MTdhMi40IDIuNCAwIDAgMS0uODUgMS45MjNsLTIuMjYuMjE5em0tOC4yOTMtLjEwOGMtLjQ0NS40NDUuODg5IDEuNzc4IDEuMzMzIDEuNzc4LjQ0NSAwIDEuNzc4LTEuMzMzIDEuMzM0LTEuNzc4LS40NDUtLjQ0NC0yLjIyMy0uNDQ0LTIuNjY3IDBtLTIuMjIyLTkuNzc4YzEuMTg1Ljg5IDMuNTU1IDEuNzc4IDMuNTU1IDEuNzc4czIuMzctLjg4OSAzLjU1Ni0xLjc3OEwxNiA5Ljc3OHpNMTYgOC44OXMuNzM0LS4yNzYgMS41OS0uNjczQTUuOCA1LjggMCAwIDAgMTYgOGMtLjU3NSAwLTEuMTAyLjA4LTEuNTkuMjE2YTI1LjkgMjUuOSAwIDAgMCAxLjU5LjY3M00xMi44OSAxMmMxLjMzMy44ODkgMy4xMTEgMS43NzggMy4xMTEgMS43NzhzMS43NzgtLjg5IDMuMTExLTEuNzc4bC0zLjExLjQ0NHptOS4xNzYgMS4wMTZMMjAgMTQuNjY2bDIuNjcuMzM0YTE2IDE2IDAgMCAwLS42MDUtMS45ODRtLjg0OSAzLjE4MS0yLjQ3IDIuNDdoMi41OTRjLjA0NS0uMjY1LjA3My0uNTU2LjA3My0uODkgMCAwLS4wMzYtLjYzNS0uMTk3LTEuNThtLTEzLjgyOCAwYy0uMTYuOTQ1LS4xOTcgMS41OC0uMTk3IDEuNTggMCAuMzMzLjAyOC42MjUuMDczLjg5aDIuNTk0ek05LjA0IDE5LjIyYS43LjcgMCAwIDAtLjE1LjQxNyAyLjQgMi40IDAgMCAwIC44NSAxLjkyNGwyLjI2LjIxOHpNMTIgMTQuNjY3bC0yLjA2NC0xLjY1MUExNiAxNiAwIDAgMCA5LjMzMSAxNXoiLz48L2c+PC9zdmc+">
            <a:extLst>
              <a:ext uri="{FF2B5EF4-FFF2-40B4-BE49-F238E27FC236}">
                <a16:creationId xmlns:a16="http://schemas.microsoft.com/office/drawing/2014/main" id="{0D973861-185E-4D08-A48B-7DD351EC44C5}"/>
              </a:ext>
            </a:extLst>
          </p:cNvPr>
          <p:cNvSpPr>
            <a:spLocks noChangeAspect="1" noChangeArrowheads="1"/>
          </p:cNvSpPr>
          <p:nvPr/>
        </p:nvSpPr>
        <p:spPr bwMode="auto">
          <a:xfrm>
            <a:off x="142875" y="-219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2" name="Εικόνα 11">
            <a:extLst>
              <a:ext uri="{FF2B5EF4-FFF2-40B4-BE49-F238E27FC236}">
                <a16:creationId xmlns:a16="http://schemas.microsoft.com/office/drawing/2014/main" id="{BCCDF949-199D-4A4D-8EB8-1CDD834298B9}"/>
              </a:ext>
            </a:extLst>
          </p:cNvPr>
          <p:cNvPicPr>
            <a:picLocks noChangeAspect="1"/>
          </p:cNvPicPr>
          <p:nvPr/>
        </p:nvPicPr>
        <p:blipFill>
          <a:blip r:embed="rId7"/>
          <a:stretch>
            <a:fillRect/>
          </a:stretch>
        </p:blipFill>
        <p:spPr>
          <a:xfrm>
            <a:off x="5950396" y="1322422"/>
            <a:ext cx="5929879" cy="5350386"/>
          </a:xfrm>
          <a:prstGeom prst="rect">
            <a:avLst/>
          </a:prstGeom>
        </p:spPr>
      </p:pic>
    </p:spTree>
    <p:extLst>
      <p:ext uri="{BB962C8B-B14F-4D97-AF65-F5344CB8AC3E}">
        <p14:creationId xmlns:p14="http://schemas.microsoft.com/office/powerpoint/2010/main" val="9398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E3DD7-A92F-480C-A242-4E7F61AC3A09}"/>
              </a:ext>
            </a:extLst>
          </p:cNvPr>
          <p:cNvSpPr txBox="1"/>
          <p:nvPr/>
        </p:nvSpPr>
        <p:spPr>
          <a:xfrm>
            <a:off x="216024" y="2948076"/>
            <a:ext cx="1197868" cy="4247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0000"/>
              </a:lnSpc>
            </a:pPr>
            <a:endParaRPr lang="el-GR" sz="2400" dirty="0" err="1"/>
          </a:p>
        </p:txBody>
      </p:sp>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5"/>
          <a:stretch>
            <a:fillRect/>
          </a:stretch>
        </p:blipFill>
        <p:spPr>
          <a:xfrm>
            <a:off x="9073974" y="515833"/>
            <a:ext cx="1813028" cy="501801"/>
          </a:xfrm>
          <a:prstGeom prst="rect">
            <a:avLst/>
          </a:prstGeom>
        </p:spPr>
      </p:pic>
      <p:pic>
        <p:nvPicPr>
          <p:cNvPr id="6" name="Picture 2">
            <a:extLst>
              <a:ext uri="{FF2B5EF4-FFF2-40B4-BE49-F238E27FC236}">
                <a16:creationId xmlns:a16="http://schemas.microsoft.com/office/drawing/2014/main" id="{2E076C94-8A35-4D76-80C0-852AB09BF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13">
            <a:extLst>
              <a:ext uri="{FF2B5EF4-FFF2-40B4-BE49-F238E27FC236}">
                <a16:creationId xmlns:a16="http://schemas.microsoft.com/office/drawing/2014/main" id="{664B7305-6314-42EE-BD10-92B17DBE848F}"/>
              </a:ext>
            </a:extLst>
          </p:cNvPr>
          <p:cNvSpPr/>
          <p:nvPr/>
        </p:nvSpPr>
        <p:spPr>
          <a:xfrm>
            <a:off x="395536" y="1418936"/>
            <a:ext cx="2687776" cy="30777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hlinkClick r:id="rId6"/>
              </a:rPr>
              <a:t>https://ewp-dashboard.eu/home</a:t>
            </a:r>
            <a:endParaRPr lang="el-GR" sz="1400" dirty="0">
              <a:latin typeface="Calibri" panose="020F0502020204030204" pitchFamily="34" charset="0"/>
              <a:ea typeface="Calibri" panose="020F0502020204030204" pitchFamily="34" charset="0"/>
              <a:cs typeface="Calibri" panose="020F0502020204030204" pitchFamily="34" charset="0"/>
            </a:endParaRPr>
          </a:p>
        </p:txBody>
      </p:sp>
      <p:sp>
        <p:nvSpPr>
          <p:cNvPr id="16" name="Ορθογώνιο 15">
            <a:extLst>
              <a:ext uri="{FF2B5EF4-FFF2-40B4-BE49-F238E27FC236}">
                <a16:creationId xmlns:a16="http://schemas.microsoft.com/office/drawing/2014/main" id="{EBB086D5-30BF-47D7-9BD1-E67F7DAADB6A}"/>
              </a:ext>
            </a:extLst>
          </p:cNvPr>
          <p:cNvSpPr/>
          <p:nvPr/>
        </p:nvSpPr>
        <p:spPr>
          <a:xfrm>
            <a:off x="142875" y="2060848"/>
            <a:ext cx="1847081" cy="3416128"/>
          </a:xfrm>
          <a:prstGeom prst="rect">
            <a:avLst/>
          </a:prstGeom>
        </p:spPr>
        <p:txBody>
          <a:bodyPr wrap="square">
            <a:spAutoFit/>
          </a:bodyPr>
          <a:lstStyle/>
          <a:p>
            <a:pPr>
              <a:lnSpc>
                <a:spcPct val="107000"/>
              </a:lnSpc>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OLA</a:t>
            </a:r>
          </a:p>
          <a:p>
            <a:pPr>
              <a:lnSpc>
                <a:spcPct val="107000"/>
              </a:lnSpc>
            </a:pPr>
            <a:r>
              <a:rPr lang="el-GR" b="1" u="sng"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εξερχόμενων</a:t>
            </a:r>
          </a:p>
          <a:p>
            <a:pPr>
              <a:lnSpc>
                <a:spcPct val="107000"/>
              </a:lnSpc>
            </a:pPr>
            <a:endPar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General Info</a:t>
            </a:r>
            <a:endPar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status</a:t>
            </a:r>
          </a:p>
          <a:p>
            <a:pPr marL="285750" indent="-285750">
              <a:lnSpc>
                <a:spcPct val="107000"/>
              </a:lnSpc>
              <a:spcAft>
                <a:spcPts val="600"/>
              </a:spcAft>
              <a:buFontTx/>
              <a:buChar char="-"/>
            </a:pPr>
            <a:endParaRPr lang="el-GR"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student data</a:t>
            </a:r>
          </a:p>
          <a:p>
            <a:pPr>
              <a:lnSpc>
                <a:spcPct val="107000"/>
              </a:lnSpc>
            </a:pPr>
            <a:endPar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Institutions’ data</a:t>
            </a:r>
            <a:endPar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AutoShape 2" descr="data:image/svg+xml;base64,PHN2ZyB4bWxucz0iaHR0cDovL3d3dy53My5vcmcvMjAwMC9zdmciIHdpZHRoPSIzMiIgaGVpZ2h0PSIzMiIgZmlsbD0ibm9uZSIgc3R5bGU9ImJhY2tncm91bmQtY29sb3I6IHZhcigtLWRzLWJhY2tncm91bmQtYWNjZW50LXRlYWwtc3VidGxlciwgI0M2RURGQik7Ij48ZGVmcz48ZmlsdGVyIGlkPSJhIj48ZmVNb3JwaG9sb2d5IGluPSJTb3VyY2VBbHBoYSIgb3BlcmF0b3I9ImRpbGF0ZSIgcmFkaXVzPSIxIiByZXN1bHQ9ImV4cGFuZGVkIi8+PGZlRmxvb2QgZmxvb2QtY29sb3I9IiNmZmYiIHJlc3VsdD0iY29sb3IiLz48ZmVDb21wb3NpdGUgaW49ImNvbG9yIiBpbjI9ImV4cGFuZGVkIiBvcGVyYXRvcj0iaW4iLz48ZmVDb21wb3NpdGUgaW49IlNvdXJjZUdyYXBoaWMiLz48L2ZpbHRlcj48L2RlZnM+PGcgZmlsdGVyPSJ1cmwoI2EpIj48cGF0aCBmaWxsPSIjRkZDQzREIiBkPSJNMTEuMTExIDEzLjMzM2EyLjY2NyAyLjY2NyAwIDEgMCAwLTUuMzMzIDIuNjY3IDIuNjY3IDAgMCAwIDAgNS4zMzNNMTYgMjRhMi42NjcgMi42NjcgMCAxIDAgMC01LjMzM0EyLjY2NyAyLjY2NyAwIDAgMCAxNiAyNCIvPjxwYXRoIGZpbGw9IiNERDJFNDQiIGQ9Ik0xNiAyMy4xMTFhMS43NzggMS43NzggMCAxIDAgMC0zLjU1NSAxLjc3OCAxLjc3OCAwIDAgMCAwIDMuNTU1Ii8+PHBhdGggZmlsbD0iI0ZGQ0M0RCIgZD0iTTIwLjg4OSAxMy4zMzNhMi42NjcgMi42NjcgMCAxIDAgMC01LjMzMyAyLjY2NyAyLjY2NyAwIDAgMCAwIDUuMzMzIi8+PHBhdGggZmlsbD0iI0U2QUFBQSIgZD0iTTExLjExMSAxMi40NDRhMS43NzggMS43NzggMCAxIDAgMC0zLjU1NSAxLjc3OCAxLjc3OCAwIDAgMCAwIDMuNTU1bTkuNzc5IDBhMS43NzggMS43NzggMCAxIDAgMC0zLjU1NSAxLjc3OCAxLjc3OCAwIDAgMCAwIDMuNTU1Ii8+PHBhdGggZmlsbD0iI0ZGQ0M0RCIgZD0iTTIzLjExIDE3Ljc3OGMwIDMuMTEtMi4xODcgMy4xMS0yLjE4NyAzLjExaC05Ljg0NnMtMi4xODggMC0yLjE4OC0zLjExYzAgMCAuNTQ3LTkuNzc4IDcuMTEtOS43NzggNi41NjUgMCA3LjExMiA5Ljc3OCA3LjExMiA5Ljc3OCIvPjxwYXRoIGZpbGw9IiMyNzJCMkIiIGQ9Ik0xMi44ODkgMTUuNTU2czAtLjg4OS44ODktLjg4OWMuODg4IDAgLjg4OC44ODkuODg4Ljg4OXYuODg5czAgLjg4OS0uODg4Ljg4OWMtLjg5IDAtLjg5LS44OS0uODktLjg5em00LjQ0NCAwczAtLjg4OS44ODktLjg4OS44ODkuODg5Ljg4OS44ODl2Ljg4OXMwIC44ODktLjg4OS44ODktLjg4OS0uODktLjg4OS0uODl6Ii8+PHBhdGggZmlsbD0iI2ZmZiIgZD0iTTE4LjUyNCAxOC4yMjNjLTEuMDY4IDAtMiAuNDIzLTIuNTI0IDEuMDU2LS41MjMtLjYzMy0xLjQ1Ni0xLjA1Ni0yLjUyNC0xLjA1Ni00LjU4NyAwLTQuNTY4LjE4Ny00LjU4NyAxLjQxNC0uMDM5IDIuNDkzIDIuOTQ3IDMuMDY2IDQuNTg3IDMuMDMgMS4wNjctLjAyNCAyLjAwMS0uNDQgMi41MjQtMS4wNjUuNTIzLjYyNSAxLjQ1NiAxLjA0MiAyLjUyNCAxLjA2NSAxLjY0LjAzNiA0LjYyNi0uNTM3IDQuNTg3LTMuMDMtLjAyLTEuMjI3IDAtMS40MTQtNC41ODctMS40MTQiLz48cGF0aCBmaWxsPSIjMjcyQjJCIiBkPSJNMjIuOTYgMTkuMjE5Yy4wOS4xMjQuMTQ4LjI2MS4xNS40MTdhMi40IDIuNCAwIDAgMS0uODUgMS45MjNsLTIuMjYuMjE5em0tOC4yOTMtLjEwOGMtLjQ0NS40NDUuODg5IDEuNzc4IDEuMzMzIDEuNzc4LjQ0NSAwIDEuNzc4LTEuMzMzIDEuMzM0LTEuNzc4LS40NDUtLjQ0NC0yLjIyMy0uNDQ0LTIuNjY3IDBtLTIuMjIyLTkuNzc4YzEuMTg1Ljg5IDMuNTU1IDEuNzc4IDMuNTU1IDEuNzc4czIuMzctLjg4OSAzLjU1Ni0xLjc3OEwxNiA5Ljc3OHpNMTYgOC44OXMuNzM0LS4yNzYgMS41OS0uNjczQTUuOCA1LjggMCAwIDAgMTYgOGMtLjU3NSAwLTEuMTAyLjA4LTEuNTkuMjE2YTI1LjkgMjUuOSAwIDAgMCAxLjU5LjY3M00xMi44OSAxMmMxLjMzMy44ODkgMy4xMTEgMS43NzggMy4xMTEgMS43NzhzMS43NzgtLjg5IDMuMTExLTEuNzc4bC0zLjExLjQ0NHptOS4xNzYgMS4wMTZMMjAgMTQuNjY2bDIuNjcuMzM0YTE2IDE2IDAgMCAwLS42MDUtMS45ODRtLjg0OSAzLjE4MS0yLjQ3IDIuNDdoMi41OTRjLjA0NS0uMjY1LjA3My0uNTU2LjA3My0uODkgMCAwLS4wMzYtLjYzNS0uMTk3LTEuNThtLTEzLjgyOCAwYy0uMTYuOTQ1LS4xOTcgMS41OC0uMTk3IDEuNTggMCAuMzMzLjAyOC42MjUuMDczLjg5aDIuNTk0ek05LjA0IDE5LjIyYS43LjcgMCAwIDAtLjE1LjQxNyAyLjQgMi40IDAgMCAwIC44NSAxLjkyNGwyLjI2LjIxOHpNMTIgMTQuNjY3bC0yLjA2NC0xLjY1MUExNiAxNiAwIDAgMCA5LjMzMSAxNXoiLz48L2c+PC9zdmc+">
            <a:extLst>
              <a:ext uri="{FF2B5EF4-FFF2-40B4-BE49-F238E27FC236}">
                <a16:creationId xmlns:a16="http://schemas.microsoft.com/office/drawing/2014/main" id="{0D973861-185E-4D08-A48B-7DD351EC44C5}"/>
              </a:ext>
            </a:extLst>
          </p:cNvPr>
          <p:cNvSpPr>
            <a:spLocks noChangeAspect="1" noChangeArrowheads="1"/>
          </p:cNvSpPr>
          <p:nvPr/>
        </p:nvSpPr>
        <p:spPr bwMode="auto">
          <a:xfrm>
            <a:off x="142875" y="-219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 name="Εικόνα 1">
            <a:extLst>
              <a:ext uri="{FF2B5EF4-FFF2-40B4-BE49-F238E27FC236}">
                <a16:creationId xmlns:a16="http://schemas.microsoft.com/office/drawing/2014/main" id="{6D16108F-CCC2-4FFC-AF06-F4E75A7A5822}"/>
              </a:ext>
            </a:extLst>
          </p:cNvPr>
          <p:cNvPicPr>
            <a:picLocks noChangeAspect="1"/>
          </p:cNvPicPr>
          <p:nvPr/>
        </p:nvPicPr>
        <p:blipFill>
          <a:blip r:embed="rId7"/>
          <a:stretch>
            <a:fillRect/>
          </a:stretch>
        </p:blipFill>
        <p:spPr>
          <a:xfrm>
            <a:off x="2061964" y="1753520"/>
            <a:ext cx="9910837" cy="4919288"/>
          </a:xfrm>
          <a:prstGeom prst="rect">
            <a:avLst/>
          </a:prstGeom>
        </p:spPr>
      </p:pic>
      <p:cxnSp>
        <p:nvCxnSpPr>
          <p:cNvPr id="11" name="Ευθύγραμμο βέλος σύνδεσης 10">
            <a:extLst>
              <a:ext uri="{FF2B5EF4-FFF2-40B4-BE49-F238E27FC236}">
                <a16:creationId xmlns:a16="http://schemas.microsoft.com/office/drawing/2014/main" id="{8DF739F3-ABD8-4907-B3AF-70C652D4CEF7}"/>
              </a:ext>
            </a:extLst>
          </p:cNvPr>
          <p:cNvCxnSpPr>
            <a:cxnSpLocks/>
          </p:cNvCxnSpPr>
          <p:nvPr/>
        </p:nvCxnSpPr>
        <p:spPr>
          <a:xfrm flipV="1">
            <a:off x="909836" y="3284984"/>
            <a:ext cx="3888432" cy="416852"/>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BF469FA1-4FD9-4452-928A-4A5EE3DC7422}"/>
              </a:ext>
            </a:extLst>
          </p:cNvPr>
          <p:cNvCxnSpPr>
            <a:cxnSpLocks/>
          </p:cNvCxnSpPr>
          <p:nvPr/>
        </p:nvCxnSpPr>
        <p:spPr>
          <a:xfrm flipV="1">
            <a:off x="1557908" y="4365105"/>
            <a:ext cx="2232248" cy="63750"/>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7496B53D-04A4-407E-9877-FA76655DA333}"/>
              </a:ext>
            </a:extLst>
          </p:cNvPr>
          <p:cNvCxnSpPr>
            <a:cxnSpLocks/>
          </p:cNvCxnSpPr>
          <p:nvPr/>
        </p:nvCxnSpPr>
        <p:spPr>
          <a:xfrm>
            <a:off x="1892188" y="5009948"/>
            <a:ext cx="4994312" cy="554287"/>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300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643059-DF63-4234-8229-265D57DE6627}"/>
              </a:ext>
            </a:extLst>
          </p:cNvPr>
          <p:cNvSpPr txBox="1"/>
          <p:nvPr/>
        </p:nvSpPr>
        <p:spPr>
          <a:xfrm>
            <a:off x="142876" y="2895223"/>
            <a:ext cx="900732" cy="4247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0000"/>
              </a:lnSpc>
            </a:pPr>
            <a:endParaRPr lang="el-GR" sz="2400" dirty="0" err="1"/>
          </a:p>
        </p:txBody>
      </p:sp>
      <p:pic>
        <p:nvPicPr>
          <p:cNvPr id="5" name="Εικόνα 4">
            <a:extLst>
              <a:ext uri="{FF2B5EF4-FFF2-40B4-BE49-F238E27FC236}">
                <a16:creationId xmlns:a16="http://schemas.microsoft.com/office/drawing/2014/main" id="{633EDC9D-0078-4552-B016-717D9D43F61E}"/>
              </a:ext>
            </a:extLst>
          </p:cNvPr>
          <p:cNvPicPr>
            <a:picLocks noChangeAspect="1"/>
          </p:cNvPicPr>
          <p:nvPr/>
        </p:nvPicPr>
        <p:blipFill>
          <a:blip r:embed="rId3"/>
          <a:stretch>
            <a:fillRect/>
          </a:stretch>
        </p:blipFill>
        <p:spPr>
          <a:xfrm>
            <a:off x="2614043" y="1917489"/>
            <a:ext cx="9431907" cy="4755319"/>
          </a:xfrm>
          <a:prstGeom prst="rect">
            <a:avLst/>
          </a:prstGeom>
        </p:spPr>
      </p:pic>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6"/>
          <a:stretch>
            <a:fillRect/>
          </a:stretch>
        </p:blipFill>
        <p:spPr>
          <a:xfrm>
            <a:off x="9073974" y="515833"/>
            <a:ext cx="1813028" cy="501801"/>
          </a:xfrm>
          <a:prstGeom prst="rect">
            <a:avLst/>
          </a:prstGeom>
        </p:spPr>
      </p:pic>
      <p:pic>
        <p:nvPicPr>
          <p:cNvPr id="6" name="Picture 2">
            <a:extLst>
              <a:ext uri="{FF2B5EF4-FFF2-40B4-BE49-F238E27FC236}">
                <a16:creationId xmlns:a16="http://schemas.microsoft.com/office/drawing/2014/main" id="{2E076C94-8A35-4D76-80C0-852AB09BFF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13">
            <a:extLst>
              <a:ext uri="{FF2B5EF4-FFF2-40B4-BE49-F238E27FC236}">
                <a16:creationId xmlns:a16="http://schemas.microsoft.com/office/drawing/2014/main" id="{664B7305-6314-42EE-BD10-92B17DBE848F}"/>
              </a:ext>
            </a:extLst>
          </p:cNvPr>
          <p:cNvSpPr/>
          <p:nvPr/>
        </p:nvSpPr>
        <p:spPr>
          <a:xfrm>
            <a:off x="395536" y="1418936"/>
            <a:ext cx="2687776" cy="30777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hlinkClick r:id="rId7"/>
              </a:rPr>
              <a:t>https://ewp-dashboard.eu/home</a:t>
            </a:r>
            <a:endParaRPr lang="el-GR" sz="1400" dirty="0">
              <a:latin typeface="Calibri" panose="020F0502020204030204" pitchFamily="34" charset="0"/>
              <a:ea typeface="Calibri" panose="020F0502020204030204" pitchFamily="34" charset="0"/>
              <a:cs typeface="Calibri" panose="020F0502020204030204" pitchFamily="34" charset="0"/>
            </a:endParaRPr>
          </a:p>
        </p:txBody>
      </p:sp>
      <p:sp>
        <p:nvSpPr>
          <p:cNvPr id="16" name="Ορθογώνιο 15">
            <a:extLst>
              <a:ext uri="{FF2B5EF4-FFF2-40B4-BE49-F238E27FC236}">
                <a16:creationId xmlns:a16="http://schemas.microsoft.com/office/drawing/2014/main" id="{EBB086D5-30BF-47D7-9BD1-E67F7DAADB6A}"/>
              </a:ext>
            </a:extLst>
          </p:cNvPr>
          <p:cNvSpPr/>
          <p:nvPr/>
        </p:nvSpPr>
        <p:spPr>
          <a:xfrm>
            <a:off x="142875" y="2060848"/>
            <a:ext cx="1847081" cy="3811493"/>
          </a:xfrm>
          <a:prstGeom prst="rect">
            <a:avLst/>
          </a:prstGeom>
        </p:spPr>
        <p:txBody>
          <a:bodyPr wrap="square">
            <a:spAutoFit/>
          </a:bodyPr>
          <a:lstStyle/>
          <a:p>
            <a:pPr>
              <a:lnSpc>
                <a:spcPct val="107000"/>
              </a:lnSpc>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OLA</a:t>
            </a:r>
          </a:p>
          <a:p>
            <a:pPr>
              <a:lnSpc>
                <a:spcPct val="107000"/>
              </a:lnSpc>
            </a:pPr>
            <a:r>
              <a:rPr lang="el-GR"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εξερχόμενων</a:t>
            </a:r>
          </a:p>
          <a:p>
            <a:pPr>
              <a:lnSpc>
                <a:spcPct val="107000"/>
              </a:lnSpc>
            </a:pPr>
            <a:endPar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Courses</a:t>
            </a:r>
            <a:endPar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Table A</a:t>
            </a:r>
          </a:p>
          <a:p>
            <a:pPr>
              <a:lnSpc>
                <a:spcPct val="107000"/>
              </a:lnSpc>
              <a:spcAft>
                <a:spcPts val="600"/>
              </a:spcAft>
            </a:pPr>
            <a:r>
              <a:rPr lang="en-US"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l-GR"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μαθήματα που θα παρακολουθήσει στο ίδρυμα υποδοχής)</a:t>
            </a:r>
          </a:p>
          <a:p>
            <a:pPr>
              <a:lnSpc>
                <a:spcPct val="107000"/>
              </a:lnSpc>
            </a:pPr>
            <a:r>
              <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Table B</a:t>
            </a:r>
          </a:p>
          <a:p>
            <a:pPr>
              <a:lnSpc>
                <a:spcPct val="107000"/>
              </a:lnSpc>
            </a:pPr>
            <a:r>
              <a:rPr lang="en-US"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l-GR"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μαθήματα που θα αναγνωριστούν)</a:t>
            </a:r>
          </a:p>
          <a:p>
            <a:pPr>
              <a:lnSpc>
                <a:spcPct val="107000"/>
              </a:lnSpc>
            </a:pPr>
            <a:endPar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AutoShape 2" descr="data:image/svg+xml;base64,PHN2ZyB4bWxucz0iaHR0cDovL3d3dy53My5vcmcvMjAwMC9zdmciIHdpZHRoPSIzMiIgaGVpZ2h0PSIzMiIgZmlsbD0ibm9uZSIgc3R5bGU9ImJhY2tncm91bmQtY29sb3I6IHZhcigtLWRzLWJhY2tncm91bmQtYWNjZW50LXRlYWwtc3VidGxlciwgI0M2RURGQik7Ij48ZGVmcz48ZmlsdGVyIGlkPSJhIj48ZmVNb3JwaG9sb2d5IGluPSJTb3VyY2VBbHBoYSIgb3BlcmF0b3I9ImRpbGF0ZSIgcmFkaXVzPSIxIiByZXN1bHQ9ImV4cGFuZGVkIi8+PGZlRmxvb2QgZmxvb2QtY29sb3I9IiNmZmYiIHJlc3VsdD0iY29sb3IiLz48ZmVDb21wb3NpdGUgaW49ImNvbG9yIiBpbjI9ImV4cGFuZGVkIiBvcGVyYXRvcj0iaW4iLz48ZmVDb21wb3NpdGUgaW49IlNvdXJjZUdyYXBoaWMiLz48L2ZpbHRlcj48L2RlZnM+PGcgZmlsdGVyPSJ1cmwoI2EpIj48cGF0aCBmaWxsPSIjRkZDQzREIiBkPSJNMTEuMTExIDEzLjMzM2EyLjY2NyAyLjY2NyAwIDEgMCAwLTUuMzMzIDIuNjY3IDIuNjY3IDAgMCAwIDAgNS4zMzNNMTYgMjRhMi42NjcgMi42NjcgMCAxIDAgMC01LjMzM0EyLjY2NyAyLjY2NyAwIDAgMCAxNiAyNCIvPjxwYXRoIGZpbGw9IiNERDJFNDQiIGQ9Ik0xNiAyMy4xMTFhMS43NzggMS43NzggMCAxIDAgMC0zLjU1NSAxLjc3OCAxLjc3OCAwIDAgMCAwIDMuNTU1Ii8+PHBhdGggZmlsbD0iI0ZGQ0M0RCIgZD0iTTIwLjg4OSAxMy4zMzNhMi42NjcgMi42NjcgMCAxIDAgMC01LjMzMyAyLjY2NyAyLjY2NyAwIDAgMCAwIDUuMzMzIi8+PHBhdGggZmlsbD0iI0U2QUFBQSIgZD0iTTExLjExMSAxMi40NDRhMS43NzggMS43NzggMCAxIDAgMC0zLjU1NSAxLjc3OCAxLjc3OCAwIDAgMCAwIDMuNTU1bTkuNzc5IDBhMS43NzggMS43NzggMCAxIDAgMC0zLjU1NSAxLjc3OCAxLjc3OCAwIDAgMCAwIDMuNTU1Ii8+PHBhdGggZmlsbD0iI0ZGQ0M0RCIgZD0iTTIzLjExIDE3Ljc3OGMwIDMuMTEtMi4xODcgMy4xMS0yLjE4NyAzLjExaC05Ljg0NnMtMi4xODggMC0yLjE4OC0zLjExYzAgMCAuNTQ3LTkuNzc4IDcuMTEtOS43NzggNi41NjUgMCA3LjExMiA5Ljc3OCA3LjExMiA5Ljc3OCIvPjxwYXRoIGZpbGw9IiMyNzJCMkIiIGQ9Ik0xMi44ODkgMTUuNTU2czAtLjg4OS44ODktLjg4OWMuODg4IDAgLjg4OC44ODkuODg4Ljg4OXYuODg5czAgLjg4OS0uODg4Ljg4OWMtLjg5IDAtLjg5LS44OS0uODktLjg5em00LjQ0NCAwczAtLjg4OS44ODktLjg4OS44ODkuODg5Ljg4OS44ODl2Ljg4OXMwIC44ODktLjg4OS44ODktLjg4OS0uODktLjg4OS0uODl6Ii8+PHBhdGggZmlsbD0iI2ZmZiIgZD0iTTE4LjUyNCAxOC4yMjNjLTEuMDY4IDAtMiAuNDIzLTIuNTI0IDEuMDU2LS41MjMtLjYzMy0xLjQ1Ni0xLjA1Ni0yLjUyNC0xLjA1Ni00LjU4NyAwLTQuNTY4LjE4Ny00LjU4NyAxLjQxNC0uMDM5IDIuNDkzIDIuOTQ3IDMuMDY2IDQuNTg3IDMuMDMgMS4wNjctLjAyNCAyLjAwMS0uNDQgMi41MjQtMS4wNjUuNTIzLjYyNSAxLjQ1NiAxLjA0MiAyLjUyNCAxLjA2NSAxLjY0LjAzNiA0LjYyNi0uNTM3IDQuNTg3LTMuMDMtLjAyLTEuMjI3IDAtMS40MTQtNC41ODctMS40MTQiLz48cGF0aCBmaWxsPSIjMjcyQjJCIiBkPSJNMjIuOTYgMTkuMjE5Yy4wOS4xMjQuMTQ4LjI2MS4xNS40MTdhMi40IDIuNCAwIDAgMS0uODUgMS45MjNsLTIuMjYuMjE5em0tOC4yOTMtLjEwOGMtLjQ0NS40NDUuODg5IDEuNzc4IDEuMzMzIDEuNzc4LjQ0NSAwIDEuNzc4LTEuMzMzIDEuMzM0LTEuNzc4LS40NDUtLjQ0NC0yLjIyMy0uNDQ0LTIuNjY3IDBtLTIuMjIyLTkuNzc4YzEuMTg1Ljg5IDMuNTU1IDEuNzc4IDMuNTU1IDEuNzc4czIuMzctLjg4OSAzLjU1Ni0xLjc3OEwxNiA5Ljc3OHpNMTYgOC44OXMuNzM0LS4yNzYgMS41OS0uNjczQTUuOCA1LjggMCAwIDAgMTYgOGMtLjU3NSAwLTEuMTAyLjA4LTEuNTkuMjE2YTI1LjkgMjUuOSAwIDAgMCAxLjU5LjY3M00xMi44OSAxMmMxLjMzMy44ODkgMy4xMTEgMS43NzggMy4xMTEgMS43NzhzMS43NzgtLjg5IDMuMTExLTEuNzc4bC0zLjExLjQ0NHptOS4xNzYgMS4wMTZMMjAgMTQuNjY2bDIuNjcuMzM0YTE2IDE2IDAgMCAwLS42MDUtMS45ODRtLjg0OSAzLjE4MS0yLjQ3IDIuNDdoMi41OTRjLjA0NS0uMjY1LjA3My0uNTU2LjA3My0uODkgMCAwLS4wMzYtLjYzNS0uMTk3LTEuNThtLTEzLjgyOCAwYy0uMTYuOTQ1LS4xOTcgMS41OC0uMTk3IDEuNTggMCAuMzMzLjAyOC42MjUuMDczLjg5aDIuNTk0ek05LjA0IDE5LjIyYS43LjcgMCAwIDAtLjE1LjQxNyAyLjQgMi40IDAgMCAwIC44NSAxLjkyNGwyLjI2LjIxOHpNMTIgMTQuNjY3bC0yLjA2NC0xLjY1MUExNiAxNiAwIDAgMCA5LjMzMSAxNXoiLz48L2c+PC9zdmc+">
            <a:extLst>
              <a:ext uri="{FF2B5EF4-FFF2-40B4-BE49-F238E27FC236}">
                <a16:creationId xmlns:a16="http://schemas.microsoft.com/office/drawing/2014/main" id="{0D973861-185E-4D08-A48B-7DD351EC44C5}"/>
              </a:ext>
            </a:extLst>
          </p:cNvPr>
          <p:cNvSpPr>
            <a:spLocks noChangeAspect="1" noChangeArrowheads="1"/>
          </p:cNvSpPr>
          <p:nvPr/>
        </p:nvSpPr>
        <p:spPr bwMode="auto">
          <a:xfrm>
            <a:off x="142875" y="-219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cxnSp>
        <p:nvCxnSpPr>
          <p:cNvPr id="11" name="Ευθύγραμμο βέλος σύνδεσης 10">
            <a:extLst>
              <a:ext uri="{FF2B5EF4-FFF2-40B4-BE49-F238E27FC236}">
                <a16:creationId xmlns:a16="http://schemas.microsoft.com/office/drawing/2014/main" id="{8DF739F3-ABD8-4907-B3AF-70C652D4CEF7}"/>
              </a:ext>
            </a:extLst>
          </p:cNvPr>
          <p:cNvCxnSpPr>
            <a:cxnSpLocks/>
          </p:cNvCxnSpPr>
          <p:nvPr/>
        </p:nvCxnSpPr>
        <p:spPr>
          <a:xfrm>
            <a:off x="981844" y="3741101"/>
            <a:ext cx="3240360" cy="160274"/>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BF469FA1-4FD9-4452-928A-4A5EE3DC7422}"/>
              </a:ext>
            </a:extLst>
          </p:cNvPr>
          <p:cNvCxnSpPr>
            <a:cxnSpLocks/>
          </p:cNvCxnSpPr>
          <p:nvPr/>
        </p:nvCxnSpPr>
        <p:spPr>
          <a:xfrm>
            <a:off x="981844" y="4725144"/>
            <a:ext cx="3240360" cy="1375836"/>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701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2"/>
            </a:gs>
            <a:gs pos="10000">
              <a:schemeClr val="bg1">
                <a:lumMod val="95000"/>
              </a:schemeClr>
            </a:gs>
            <a:gs pos="79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B040E50-8C92-4595-B5A7-793449A03BDA}"/>
              </a:ext>
            </a:extLst>
          </p:cNvPr>
          <p:cNvPicPr>
            <a:picLocks noChangeAspect="1"/>
          </p:cNvPicPr>
          <p:nvPr/>
        </p:nvPicPr>
        <p:blipFill>
          <a:blip r:embed="rId3"/>
          <a:stretch>
            <a:fillRect/>
          </a:stretch>
        </p:blipFill>
        <p:spPr>
          <a:xfrm>
            <a:off x="3922282" y="1369482"/>
            <a:ext cx="8048720" cy="5457687"/>
          </a:xfrm>
          <a:prstGeom prst="rect">
            <a:avLst/>
          </a:prstGeom>
        </p:spPr>
      </p:pic>
      <p:pic>
        <p:nvPicPr>
          <p:cNvPr id="7" name="Picture 2">
            <a:extLst>
              <a:ext uri="{FF2B5EF4-FFF2-40B4-BE49-F238E27FC236}">
                <a16:creationId xmlns:a16="http://schemas.microsoft.com/office/drawing/2014/main" id="{BA116FBB-A6A0-4C51-8E6C-A365F4F56C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id="{8AB65672-5455-4FE7-A561-1874628E2CA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6100980"/>
            <a:ext cx="648072" cy="571828"/>
          </a:xfrm>
          <a:prstGeom prst="rect">
            <a:avLst/>
          </a:prstGeom>
        </p:spPr>
      </p:pic>
      <p:pic>
        <p:nvPicPr>
          <p:cNvPr id="9" name="Εικόνα 8">
            <a:extLst>
              <a:ext uri="{FF2B5EF4-FFF2-40B4-BE49-F238E27FC236}">
                <a16:creationId xmlns:a16="http://schemas.microsoft.com/office/drawing/2014/main" id="{54DA8F5E-D1FC-4DA1-BD23-917168E3BBD1}"/>
              </a:ext>
            </a:extLst>
          </p:cNvPr>
          <p:cNvPicPr>
            <a:picLocks noChangeAspect="1"/>
          </p:cNvPicPr>
          <p:nvPr/>
        </p:nvPicPr>
        <p:blipFill>
          <a:blip r:embed="rId6"/>
          <a:stretch>
            <a:fillRect/>
          </a:stretch>
        </p:blipFill>
        <p:spPr>
          <a:xfrm>
            <a:off x="9073974" y="515833"/>
            <a:ext cx="1813028" cy="501801"/>
          </a:xfrm>
          <a:prstGeom prst="rect">
            <a:avLst/>
          </a:prstGeom>
        </p:spPr>
      </p:pic>
      <p:pic>
        <p:nvPicPr>
          <p:cNvPr id="6" name="Picture 2">
            <a:extLst>
              <a:ext uri="{FF2B5EF4-FFF2-40B4-BE49-F238E27FC236}">
                <a16:creationId xmlns:a16="http://schemas.microsoft.com/office/drawing/2014/main" id="{2E076C94-8A35-4D76-80C0-852AB09BFF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332657"/>
            <a:ext cx="2016225" cy="5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13">
            <a:extLst>
              <a:ext uri="{FF2B5EF4-FFF2-40B4-BE49-F238E27FC236}">
                <a16:creationId xmlns:a16="http://schemas.microsoft.com/office/drawing/2014/main" id="{664B7305-6314-42EE-BD10-92B17DBE848F}"/>
              </a:ext>
            </a:extLst>
          </p:cNvPr>
          <p:cNvSpPr/>
          <p:nvPr/>
        </p:nvSpPr>
        <p:spPr>
          <a:xfrm>
            <a:off x="395536" y="1418936"/>
            <a:ext cx="2687776" cy="30777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hlinkClick r:id="rId7"/>
              </a:rPr>
              <a:t>https://ewp-dashboard.eu/home</a:t>
            </a:r>
            <a:endParaRPr lang="el-GR" sz="1400" dirty="0">
              <a:latin typeface="Calibri" panose="020F0502020204030204" pitchFamily="34" charset="0"/>
              <a:ea typeface="Calibri" panose="020F0502020204030204" pitchFamily="34" charset="0"/>
              <a:cs typeface="Calibri" panose="020F0502020204030204" pitchFamily="34" charset="0"/>
            </a:endParaRPr>
          </a:p>
        </p:txBody>
      </p:sp>
      <p:sp>
        <p:nvSpPr>
          <p:cNvPr id="16" name="Ορθογώνιο 15">
            <a:extLst>
              <a:ext uri="{FF2B5EF4-FFF2-40B4-BE49-F238E27FC236}">
                <a16:creationId xmlns:a16="http://schemas.microsoft.com/office/drawing/2014/main" id="{EBB086D5-30BF-47D7-9BD1-E67F7DAADB6A}"/>
              </a:ext>
            </a:extLst>
          </p:cNvPr>
          <p:cNvSpPr/>
          <p:nvPr/>
        </p:nvSpPr>
        <p:spPr>
          <a:xfrm>
            <a:off x="142875" y="2060848"/>
            <a:ext cx="3431257" cy="4519699"/>
          </a:xfrm>
          <a:prstGeom prst="rect">
            <a:avLst/>
          </a:prstGeom>
        </p:spPr>
        <p:txBody>
          <a:bodyPr wrap="square">
            <a:spAutoFit/>
          </a:bodyPr>
          <a:lstStyle/>
          <a:p>
            <a:pPr>
              <a:lnSpc>
                <a:spcPct val="107000"/>
              </a:lnSpc>
            </a:pP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OLA</a:t>
            </a:r>
          </a:p>
          <a:p>
            <a:pPr>
              <a:lnSpc>
                <a:spcPct val="107000"/>
              </a:lnSpc>
            </a:pPr>
            <a:r>
              <a:rPr lang="el-GR"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εξερχόμενων</a:t>
            </a:r>
          </a:p>
          <a:p>
            <a:pPr>
              <a:lnSpc>
                <a:spcPct val="107000"/>
              </a:lnSpc>
            </a:pPr>
            <a:endParaRPr lang="en-US" sz="14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l-GR"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Επιλογές</a:t>
            </a:r>
          </a:p>
          <a:p>
            <a:pPr>
              <a:lnSpc>
                <a:spcPct val="107000"/>
              </a:lnSpc>
            </a:pPr>
            <a:endParaRPr lang="en-US" sz="105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Sign OLA</a:t>
            </a:r>
          </a:p>
          <a:p>
            <a:pPr>
              <a:lnSpc>
                <a:spcPct val="107000"/>
              </a:lnSpc>
            </a:pPr>
            <a:r>
              <a:rPr lang="en-US"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l-GR"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The Sending Institution commits to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all the credits or equivalent units gained at the Receiving Institution for the successfully completed educational components and to count them towards the student's degree.</a:t>
            </a:r>
            <a:r>
              <a:rPr lang="el-GR" sz="1200" dirty="0">
                <a:latin typeface="Calibri" panose="020F0502020204030204" pitchFamily="34" charset="0"/>
                <a:ea typeface="Calibri" panose="020F0502020204030204" pitchFamily="34" charset="0"/>
                <a:cs typeface="Calibri" panose="020F0502020204030204" pitchFamily="34" charset="0"/>
              </a:rPr>
              <a:t> …</a:t>
            </a:r>
            <a:r>
              <a:rPr lang="el-GR"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US"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l-GR" sz="105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Decline</a:t>
            </a:r>
          </a:p>
          <a:p>
            <a:pPr>
              <a:lnSpc>
                <a:spcPct val="107000"/>
              </a:lnSpc>
              <a:spcAft>
                <a:spcPts val="600"/>
              </a:spcAft>
            </a:pPr>
            <a:r>
              <a:rPr lang="en-US"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After declining the OLA, the student will be able to edit it and introduce your proposed changes. Please fill the comments you want to be emailed to the student in field below: </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b="1" dirty="0">
                <a:latin typeface="Calibri" panose="020F0502020204030204" pitchFamily="34" charset="0"/>
                <a:ea typeface="Calibri" panose="020F0502020204030204" pitchFamily="34" charset="0"/>
                <a:cs typeface="Calibri" panose="020F0502020204030204" pitchFamily="34" charset="0"/>
              </a:rPr>
              <a:t>Reason For Declining</a:t>
            </a:r>
            <a:r>
              <a:rPr lang="el-GR" sz="12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AutoShape 2" descr="data:image/svg+xml;base64,PHN2ZyB4bWxucz0iaHR0cDovL3d3dy53My5vcmcvMjAwMC9zdmciIHdpZHRoPSIzMiIgaGVpZ2h0PSIzMiIgZmlsbD0ibm9uZSIgc3R5bGU9ImJhY2tncm91bmQtY29sb3I6IHZhcigtLWRzLWJhY2tncm91bmQtYWNjZW50LXRlYWwtc3VidGxlciwgI0M2RURGQik7Ij48ZGVmcz48ZmlsdGVyIGlkPSJhIj48ZmVNb3JwaG9sb2d5IGluPSJTb3VyY2VBbHBoYSIgb3BlcmF0b3I9ImRpbGF0ZSIgcmFkaXVzPSIxIiByZXN1bHQ9ImV4cGFuZGVkIi8+PGZlRmxvb2QgZmxvb2QtY29sb3I9IiNmZmYiIHJlc3VsdD0iY29sb3IiLz48ZmVDb21wb3NpdGUgaW49ImNvbG9yIiBpbjI9ImV4cGFuZGVkIiBvcGVyYXRvcj0iaW4iLz48ZmVDb21wb3NpdGUgaW49IlNvdXJjZUdyYXBoaWMiLz48L2ZpbHRlcj48L2RlZnM+PGcgZmlsdGVyPSJ1cmwoI2EpIj48cGF0aCBmaWxsPSIjRkZDQzREIiBkPSJNMTEuMTExIDEzLjMzM2EyLjY2NyAyLjY2NyAwIDEgMCAwLTUuMzMzIDIuNjY3IDIuNjY3IDAgMCAwIDAgNS4zMzNNMTYgMjRhMi42NjcgMi42NjcgMCAxIDAgMC01LjMzM0EyLjY2NyAyLjY2NyAwIDAgMCAxNiAyNCIvPjxwYXRoIGZpbGw9IiNERDJFNDQiIGQ9Ik0xNiAyMy4xMTFhMS43NzggMS43NzggMCAxIDAgMC0zLjU1NSAxLjc3OCAxLjc3OCAwIDAgMCAwIDMuNTU1Ii8+PHBhdGggZmlsbD0iI0ZGQ0M0RCIgZD0iTTIwLjg4OSAxMy4zMzNhMi42NjcgMi42NjcgMCAxIDAgMC01LjMzMyAyLjY2NyAyLjY2NyAwIDAgMCAwIDUuMzMzIi8+PHBhdGggZmlsbD0iI0U2QUFBQSIgZD0iTTExLjExMSAxMi40NDRhMS43NzggMS43NzggMCAxIDAgMC0zLjU1NSAxLjc3OCAxLjc3OCAwIDAgMCAwIDMuNTU1bTkuNzc5IDBhMS43NzggMS43NzggMCAxIDAgMC0zLjU1NSAxLjc3OCAxLjc3OCAwIDAgMCAwIDMuNTU1Ii8+PHBhdGggZmlsbD0iI0ZGQ0M0RCIgZD0iTTIzLjExIDE3Ljc3OGMwIDMuMTEtMi4xODcgMy4xMS0yLjE4NyAzLjExaC05Ljg0NnMtMi4xODggMC0yLjE4OC0zLjExYzAgMCAuNTQ3LTkuNzc4IDcuMTEtOS43NzggNi41NjUgMCA3LjExMiA5Ljc3OCA3LjExMiA5Ljc3OCIvPjxwYXRoIGZpbGw9IiMyNzJCMkIiIGQ9Ik0xMi44ODkgMTUuNTU2czAtLjg4OS44ODktLjg4OWMuODg4IDAgLjg4OC44ODkuODg4Ljg4OXYuODg5czAgLjg4OS0uODg4Ljg4OWMtLjg5IDAtLjg5LS44OS0uODktLjg5em00LjQ0NCAwczAtLjg4OS44ODktLjg4OS44ODkuODg5Ljg4OS44ODl2Ljg4OXMwIC44ODktLjg4OS44ODktLjg4OS0uODktLjg4OS0uODl6Ii8+PHBhdGggZmlsbD0iI2ZmZiIgZD0iTTE4LjUyNCAxOC4yMjNjLTEuMDY4IDAtMiAuNDIzLTIuNTI0IDEuMDU2LS41MjMtLjYzMy0xLjQ1Ni0xLjA1Ni0yLjUyNC0xLjA1Ni00LjU4NyAwLTQuNTY4LjE4Ny00LjU4NyAxLjQxNC0uMDM5IDIuNDkzIDIuOTQ3IDMuMDY2IDQuNTg3IDMuMDMgMS4wNjctLjAyNCAyLjAwMS0uNDQgMi41MjQtMS4wNjUuNTIzLjYyNSAxLjQ1NiAxLjA0MiAyLjUyNCAxLjA2NSAxLjY0LjAzNiA0LjYyNi0uNTM3IDQuNTg3LTMuMDMtLjAyLTEuMjI3IDAtMS40MTQtNC41ODctMS40MTQiLz48cGF0aCBmaWxsPSIjMjcyQjJCIiBkPSJNMjIuOTYgMTkuMjE5Yy4wOS4xMjQuMTQ4LjI2MS4xNS40MTdhMi40IDIuNCAwIDAgMS0uODUgMS45MjNsLTIuMjYuMjE5em0tOC4yOTMtLjEwOGMtLjQ0NS40NDUuODg5IDEuNzc4IDEuMzMzIDEuNzc4LjQ0NSAwIDEuNzc4LTEuMzMzIDEuMzM0LTEuNzc4LS40NDUtLjQ0NC0yLjIyMy0uNDQ0LTIuNjY3IDBtLTIuMjIyLTkuNzc4YzEuMTg1Ljg5IDMuNTU1IDEuNzc4IDMuNTU1IDEuNzc4czIuMzctLjg4OSAzLjU1Ni0xLjc3OEwxNiA5Ljc3OHpNMTYgOC44OXMuNzM0LS4yNzYgMS41OS0uNjczQTUuOCA1LjggMCAwIDAgMTYgOGMtLjU3NSAwLTEuMTAyLjA4LTEuNTkuMjE2YTI1LjkgMjUuOSAwIDAgMCAxLjU5LjY3M00xMi44OSAxMmMxLjMzMy44ODkgMy4xMTEgMS43NzggMy4xMTEgMS43NzhzMS43NzgtLjg5IDMuMTExLTEuNzc4bC0zLjExLjQ0NHptOS4xNzYgMS4wMTZMMjAgMTQuNjY2bDIuNjcuMzM0YTE2IDE2IDAgMCAwLS42MDUtMS45ODRtLjg0OSAzLjE4MS0yLjQ3IDIuNDdoMi41OTRjLjA0NS0uMjY1LjA3My0uNTU2LjA3My0uODkgMCAwLS4wMzYtLjYzNS0uMTk3LTEuNThtLTEzLjgyOCAwYy0uMTYuOTQ1LS4xOTcgMS41OC0uMTk3IDEuNTggMCAuMzMzLjAyOC42MjUuMDczLjg5aDIuNTk0ek05LjA0IDE5LjIyYS43LjcgMCAwIDAtLjE1LjQxNyAyLjQgMi40IDAgMCAwIC44NSAxLjkyNGwyLjI2LjIxOHpNMTIgMTQuNjY3bC0yLjA2NC0xLjY1MUExNiAxNiAwIDAgMCA5LjMzMSAxNXoiLz48L2c+PC9zdmc+">
            <a:extLst>
              <a:ext uri="{FF2B5EF4-FFF2-40B4-BE49-F238E27FC236}">
                <a16:creationId xmlns:a16="http://schemas.microsoft.com/office/drawing/2014/main" id="{0D973861-185E-4D08-A48B-7DD351EC44C5}"/>
              </a:ext>
            </a:extLst>
          </p:cNvPr>
          <p:cNvSpPr>
            <a:spLocks noChangeAspect="1" noChangeArrowheads="1"/>
          </p:cNvSpPr>
          <p:nvPr/>
        </p:nvSpPr>
        <p:spPr bwMode="auto">
          <a:xfrm>
            <a:off x="142875" y="-219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601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Παρουσίαση αναφοράς χωρών του κόσμου">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889_TF03460629" id="{FAF7290F-A61B-428F-8724-6CC4D86B8045}" vid="{DDFD09B8-7EA0-4D47-ABF2-3B81EAD25FB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Παρουσίαση αναφοράς χωρών του κόσμου</Template>
  <TotalTime>195</TotalTime>
  <Words>550</Words>
  <Application>Microsoft Office PowerPoint</Application>
  <PresentationFormat>Προσαρμογή</PresentationFormat>
  <Paragraphs>94</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Calibri</vt:lpstr>
      <vt:lpstr>Century Gothic</vt:lpstr>
      <vt:lpstr>Wingdings</vt:lpstr>
      <vt:lpstr>Παρουσίαση αναφοράς χωρών του κόσμου</vt:lpstr>
      <vt:lpstr>Erasmus Without Paper Dashboard</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ΟΝΟΜΑ ΤΗΣ ΧΩΡΑΣ ΣΑΣ</dc:title>
  <dc:creator>Eleni Mavridou</dc:creator>
  <cp:lastModifiedBy>Eleni Mavridou</cp:lastModifiedBy>
  <cp:revision>39</cp:revision>
  <dcterms:created xsi:type="dcterms:W3CDTF">2026-01-16T09:30:06Z</dcterms:created>
  <dcterms:modified xsi:type="dcterms:W3CDTF">2026-01-16T14:48:24Z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