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2"/>
  </p:notesMasterIdLst>
  <p:sldIdLst>
    <p:sldId id="278" r:id="rId2"/>
    <p:sldId id="267" r:id="rId3"/>
    <p:sldId id="287" r:id="rId4"/>
    <p:sldId id="285" r:id="rId5"/>
    <p:sldId id="272" r:id="rId6"/>
    <p:sldId id="284" r:id="rId7"/>
    <p:sldId id="279" r:id="rId8"/>
    <p:sldId id="286" r:id="rId9"/>
    <p:sldId id="282" r:id="rId10"/>
    <p:sldId id="304" r:id="rId11"/>
    <p:sldId id="283" r:id="rId12"/>
    <p:sldId id="288" r:id="rId13"/>
    <p:sldId id="289" r:id="rId14"/>
    <p:sldId id="290" r:id="rId15"/>
    <p:sldId id="291" r:id="rId16"/>
    <p:sldId id="292" r:id="rId17"/>
    <p:sldId id="300" r:id="rId18"/>
    <p:sldId id="299" r:id="rId19"/>
    <p:sldId id="295" r:id="rId20"/>
    <p:sldId id="296" r:id="rId21"/>
    <p:sldId id="297" r:id="rId22"/>
    <p:sldId id="301" r:id="rId23"/>
    <p:sldId id="298" r:id="rId24"/>
    <p:sldId id="303" r:id="rId25"/>
    <p:sldId id="302" r:id="rId26"/>
    <p:sldId id="280" r:id="rId27"/>
    <p:sldId id="281" r:id="rId28"/>
    <p:sldId id="305" r:id="rId29"/>
    <p:sldId id="307" r:id="rId30"/>
    <p:sldId id="30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Προεπιλεγμένη ενότητα" id="{24480242-55EC-4844-A6B6-BD9680800D5C}">
          <p14:sldIdLst>
            <p14:sldId id="278"/>
            <p14:sldId id="267"/>
            <p14:sldId id="287"/>
            <p14:sldId id="285"/>
            <p14:sldId id="272"/>
            <p14:sldId id="284"/>
            <p14:sldId id="279"/>
            <p14:sldId id="286"/>
            <p14:sldId id="282"/>
            <p14:sldId id="304"/>
            <p14:sldId id="283"/>
            <p14:sldId id="288"/>
            <p14:sldId id="289"/>
            <p14:sldId id="290"/>
            <p14:sldId id="291"/>
            <p14:sldId id="292"/>
            <p14:sldId id="300"/>
            <p14:sldId id="299"/>
            <p14:sldId id="295"/>
            <p14:sldId id="296"/>
            <p14:sldId id="297"/>
            <p14:sldId id="301"/>
            <p14:sldId id="298"/>
            <p14:sldId id="303"/>
            <p14:sldId id="302"/>
            <p14:sldId id="280"/>
            <p14:sldId id="281"/>
            <p14:sldId id="305"/>
            <p14:sldId id="307"/>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D561CD"/>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05" autoAdjust="0"/>
  </p:normalViewPr>
  <p:slideViewPr>
    <p:cSldViewPr>
      <p:cViewPr varScale="1">
        <p:scale>
          <a:sx n="69" d="100"/>
          <a:sy n="69" d="100"/>
        </p:scale>
        <p:origin x="1583"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12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4A46D4-1EBE-498E-9978-2230296C5038}" type="datetimeFigureOut">
              <a:rPr lang="el-GR" smtClean="0"/>
              <a:t>20/1/2026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4D1223-A141-45B2-96BE-2F0E15398764}" type="slidenum">
              <a:rPr lang="el-GR" smtClean="0"/>
              <a:t>‹#›</a:t>
            </a:fld>
            <a:endParaRPr lang="el-GR"/>
          </a:p>
        </p:txBody>
      </p:sp>
    </p:spTree>
    <p:extLst>
      <p:ext uri="{BB962C8B-B14F-4D97-AF65-F5344CB8AC3E}">
        <p14:creationId xmlns:p14="http://schemas.microsoft.com/office/powerpoint/2010/main" val="2489479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l-GR"/>
              <a:t>Στυλ κύριου τίτλου</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1"/>
            <a:ext cx="2057400" cy="4487333"/>
          </a:xfrm>
        </p:spPr>
        <p:txBody>
          <a:bodyPr vert="eaVert" anchor="ctr"/>
          <a:lstStyle>
            <a:lvl1pPr algn="l">
              <a:defRPr>
                <a:solidFill>
                  <a:schemeClr val="tx2"/>
                </a:solidFill>
              </a:defRPr>
            </a:lvl1pPr>
          </a:lstStyle>
          <a:p>
            <a:r>
              <a:rPr lang="el-GR"/>
              <a:t>Στυλ κύριου τίτλου</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
        <p:nvSpPr>
          <p:cNvPr id="7" name="Title 6"/>
          <p:cNvSpPr>
            <a:spLocks noGrp="1"/>
          </p:cNvSpPr>
          <p:nvPr>
            <p:ph type="title"/>
          </p:nvPr>
        </p:nvSpPr>
        <p:spPr/>
        <p:txBody>
          <a:bodyPr/>
          <a:lstStyle/>
          <a:p>
            <a:r>
              <a:rPr lang="el-GR"/>
              <a:t>Στυλ κύριου τίτλου</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9"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9" y="4087563"/>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5"/>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6"/>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l-GR"/>
              <a:t>Στυλ κύριου τίτλου</a:t>
            </a:r>
            <a:endParaRPr lang="en-US" dirty="0"/>
          </a:p>
        </p:txBody>
      </p:sp>
      <p:sp>
        <p:nvSpPr>
          <p:cNvPr id="3" name="Text Placeholder 2"/>
          <p:cNvSpPr>
            <a:spLocks noGrp="1"/>
          </p:cNvSpPr>
          <p:nvPr>
            <p:ph type="body" idx="1"/>
          </p:nvPr>
        </p:nvSpPr>
        <p:spPr>
          <a:xfrm>
            <a:off x="1367366" y="1437449"/>
            <a:ext cx="6417735"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
        <p:nvSpPr>
          <p:cNvPr id="9" name="Content Placeholder 8"/>
          <p:cNvSpPr>
            <a:spLocks noGrp="1"/>
          </p:cNvSpPr>
          <p:nvPr>
            <p:ph sz="quarter" idx="13"/>
          </p:nvPr>
        </p:nvSpPr>
        <p:spPr>
          <a:xfrm>
            <a:off x="676655" y="2679192"/>
            <a:ext cx="3822192" cy="34472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677334" y="3429001"/>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5025" y="3429001"/>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2"/>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
        <p:nvSpPr>
          <p:cNvPr id="4" name="Text Placeholder 3"/>
          <p:cNvSpPr>
            <a:spLocks noGrp="1"/>
          </p:cNvSpPr>
          <p:nvPr>
            <p:ph type="body" sz="half" idx="2"/>
          </p:nvPr>
        </p:nvSpPr>
        <p:spPr>
          <a:xfrm>
            <a:off x="914400" y="3581401"/>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l-GR"/>
              <a:t>Στυλ κύριου τίτλου</a:t>
            </a:r>
            <a:endParaRPr lang="en-US" dirty="0"/>
          </a:p>
        </p:txBody>
      </p:sp>
      <p:sp>
        <p:nvSpPr>
          <p:cNvPr id="3" name="Content Placeholder 2"/>
          <p:cNvSpPr>
            <a:spLocks noGrp="1"/>
          </p:cNvSpPr>
          <p:nvPr>
            <p:ph idx="1"/>
          </p:nvPr>
        </p:nvSpPr>
        <p:spPr>
          <a:xfrm>
            <a:off x="4651963"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6" y="338667"/>
            <a:ext cx="3812645" cy="2429934"/>
          </a:xfrm>
        </p:spPr>
        <p:txBody>
          <a:bodyPr anchor="b">
            <a:normAutofit/>
          </a:bodyPr>
          <a:lstStyle>
            <a:lvl1pPr algn="l">
              <a:defRPr sz="2800" b="0">
                <a:solidFill>
                  <a:srgbClr val="FFFFFF"/>
                </a:solidFill>
              </a:defRPr>
            </a:lvl1pPr>
          </a:lstStyle>
          <a:p>
            <a:r>
              <a:rPr lang="el-GR"/>
              <a:t>Στυλ κύριου τίτλου</a:t>
            </a:r>
            <a:endParaRPr lang="en-US" dirty="0"/>
          </a:p>
        </p:txBody>
      </p:sp>
      <p:sp>
        <p:nvSpPr>
          <p:cNvPr id="4" name="Text Placeholder 3"/>
          <p:cNvSpPr>
            <a:spLocks noGrp="1"/>
          </p:cNvSpPr>
          <p:nvPr>
            <p:ph type="body" sz="half" idx="2"/>
          </p:nvPr>
        </p:nvSpPr>
        <p:spPr>
          <a:xfrm>
            <a:off x="4868333" y="2785534"/>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1/20/2026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30"/>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l-GR"/>
              <a:t>Στυλ κύριου τίτλου</a:t>
            </a:r>
            <a:endParaRPr lang="en-US" dirty="0"/>
          </a:p>
        </p:txBody>
      </p:sp>
      <p:sp>
        <p:nvSpPr>
          <p:cNvPr id="4" name="Date Placeholder 3"/>
          <p:cNvSpPr>
            <a:spLocks noGrp="1"/>
          </p:cNvSpPr>
          <p:nvPr>
            <p:ph type="dt" sz="half" idx="2"/>
          </p:nvPr>
        </p:nvSpPr>
        <p:spPr>
          <a:xfrm>
            <a:off x="5163672" y="6250165"/>
            <a:ext cx="3786691" cy="365125"/>
          </a:xfrm>
          <a:prstGeom prst="rect">
            <a:avLst/>
          </a:prstGeom>
        </p:spPr>
        <p:txBody>
          <a:bodyPr vert="horz" lIns="91440" tIns="45720" rIns="91440" bIns="45720" rtlCol="0" anchor="ctr"/>
          <a:lstStyle>
            <a:lvl1pPr algn="r">
              <a:defRPr sz="1000">
                <a:solidFill>
                  <a:schemeClr val="tx2"/>
                </a:solidFill>
              </a:defRPr>
            </a:lvl1pPr>
          </a:lstStyle>
          <a:p>
            <a:pPr eaLnBrk="1" latinLnBrk="0" hangingPunct="1"/>
            <a:fld id="{E637BB6B-EE1B-48FB-8575-0D55C373DE88}" type="datetimeFigureOut">
              <a:rPr lang="en-US" smtClean="0"/>
              <a:pPr eaLnBrk="1" latinLnBrk="0" hangingPunct="1"/>
              <a:t>1/20/2026</a:t>
            </a:fld>
            <a:endParaRPr lang="en-US" sz="1000">
              <a:solidFill>
                <a:schemeClr val="tx2">
                  <a:shade val="50000"/>
                </a:schemeClr>
              </a:solidFill>
            </a:endParaRPr>
          </a:p>
        </p:txBody>
      </p:sp>
      <p:sp>
        <p:nvSpPr>
          <p:cNvPr id="5" name="Footer Placeholder 4"/>
          <p:cNvSpPr>
            <a:spLocks noGrp="1"/>
          </p:cNvSpPr>
          <p:nvPr>
            <p:ph type="ftr" sz="quarter" idx="3"/>
          </p:nvPr>
        </p:nvSpPr>
        <p:spPr>
          <a:xfrm>
            <a:off x="193639" y="6250165"/>
            <a:ext cx="3786691" cy="365125"/>
          </a:xfrm>
          <a:prstGeom prst="rect">
            <a:avLst/>
          </a:prstGeom>
        </p:spPr>
        <p:txBody>
          <a:bodyPr vert="horz" lIns="91440" tIns="45720" rIns="91440" bIns="45720" rtlCol="0" anchor="ctr"/>
          <a:lstStyle>
            <a:lvl1pPr algn="l">
              <a:defRPr sz="1000">
                <a:solidFill>
                  <a:schemeClr val="tx2"/>
                </a:solidFill>
              </a:defRPr>
            </a:lvl1pPr>
          </a:lstStyle>
          <a:p>
            <a:pPr algn="ctr" eaLnBrk="1" latinLnBrk="0" hangingPunct="1"/>
            <a:endParaRPr kumimoji="0" lang="en-US" sz="1000" dirty="0">
              <a:solidFill>
                <a:schemeClr val="tx2">
                  <a:shade val="50000"/>
                </a:schemeClr>
              </a:solidFill>
            </a:endParaRPr>
          </a:p>
        </p:txBody>
      </p:sp>
      <p:sp>
        <p:nvSpPr>
          <p:cNvPr id="6" name="Slide Number Placeholder 5"/>
          <p:cNvSpPr>
            <a:spLocks noGrp="1"/>
          </p:cNvSpPr>
          <p:nvPr>
            <p:ph type="sldNum" sz="quarter" idx="4"/>
          </p:nvPr>
        </p:nvSpPr>
        <p:spPr>
          <a:xfrm>
            <a:off x="3991088" y="6250164"/>
            <a:ext cx="1161827" cy="365125"/>
          </a:xfrm>
          <a:prstGeom prst="rect">
            <a:avLst/>
          </a:prstGeom>
        </p:spPr>
        <p:txBody>
          <a:bodyPr vert="horz" lIns="91440" tIns="45720" rIns="91440" bIns="45720" rtlCol="0" anchor="ctr"/>
          <a:lstStyle>
            <a:lvl1pPr algn="ctr">
              <a:defRPr sz="1000">
                <a:solidFill>
                  <a:schemeClr val="tx2"/>
                </a:solidFill>
              </a:defRPr>
            </a:lvl1pPr>
          </a:lstStyle>
          <a:p>
            <a:fld id="{2AA957AF-53C0-420B-9C2D-77DB1416566C}" type="slidenum">
              <a:rPr kumimoji="0" lang="en-US" smtClean="0"/>
              <a:pPr eaLnBrk="1" latinLnBrk="0" hangingPunct="1"/>
              <a:t>‹#›</a:t>
            </a:fld>
            <a:endParaRPr kumimoji="0" lang="en-US" sz="1000" dirty="0">
              <a:solidFill>
                <a:schemeClr val="tx2">
                  <a:shade val="50000"/>
                </a:schemeClr>
              </a:solidFill>
            </a:endParaRPr>
          </a:p>
        </p:txBody>
      </p:sp>
      <p:sp>
        <p:nvSpPr>
          <p:cNvPr id="3" name="Text Placeholder 2"/>
          <p:cNvSpPr>
            <a:spLocks noGrp="1"/>
          </p:cNvSpPr>
          <p:nvPr>
            <p:ph type="body" idx="1"/>
          </p:nvPr>
        </p:nvSpPr>
        <p:spPr>
          <a:xfrm>
            <a:off x="872068" y="2675467"/>
            <a:ext cx="7408333" cy="3450696"/>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c.europa.eu/education/ects/users-guide/glossary_en.htm#european-credit-transfer-and-accumulation-system"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c.europa.eu/education/ects/users-guide/glossary_en.htm#european-higher-education-area"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rasmus-plus.ec.europa.eu/resources-and-tools/mobility-and-learning-agreements/learning-agreements"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rasmus-plus.ec.europa.eu/document/higher-education-learning-agreement-for-studies-ka131-digital-version"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rasmus-plus.ec.europa.eu/sites/default/files/2023-06/HE-Learning-agreement-Traineeship-KA131-KA171-2023_en.doc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google.com/url?sa=t&amp;source=web&amp;rct=j&amp;opi=89978449&amp;url=https://education.ec.europa.eu/sites/default/files/document-library-docs/ects-users-guide_en.pdf&amp;ved=2ahUKEwiC2ZndlZCSAxU3hv0HHRfQGAQQFnoECAwQAQ&amp;usg=AOvVaw13CG-A-EPqzkpPI5ltaUSm" TargetMode="External"/><Relationship Id="rId3" Type="http://schemas.openxmlformats.org/officeDocument/2006/relationships/image" Target="../media/image4.jpeg"/><Relationship Id="rId7" Type="http://schemas.openxmlformats.org/officeDocument/2006/relationships/hyperlink" Target="https://duth.gr/wp-content/uploads/2025/05/P-9.pdf" TargetMode="Externa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s://www.iky.gr/erasmus/sybliromatiki-anakoinosi-em/" TargetMode="External"/><Relationship Id="rId5" Type="http://schemas.openxmlformats.org/officeDocument/2006/relationships/hyperlink" Target="https://erasmus-plus.ec.europa.eu/document/erasmus-programme-guide-2026?pk_source=website&amp;pk_medium=link&amp;pk_campaign=pg&amp;pk_content=pg-landing-download" TargetMode="External"/><Relationship Id="rId4" Type="http://schemas.openxmlformats.org/officeDocument/2006/relationships/hyperlink" Target="https://erasmus.duth.gr/?page_id=42"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827584" y="2420888"/>
            <a:ext cx="7344816" cy="1523494"/>
          </a:xfrm>
          <a:prstGeom prst="rect">
            <a:avLst/>
          </a:prstGeom>
        </p:spPr>
        <p:txBody>
          <a:bodyPr wrap="square">
            <a:spAutoFit/>
          </a:bodyPr>
          <a:lstStyle/>
          <a:p>
            <a:pPr algn="ctr">
              <a:spcAft>
                <a:spcPts val="600"/>
              </a:spcAft>
            </a:pPr>
            <a:r>
              <a:rPr lang="el-GR" sz="4400" b="1" spc="250" dirty="0">
                <a:solidFill>
                  <a:schemeClr val="accent2"/>
                </a:solidFill>
                <a:latin typeface="Calibri" panose="020F0502020204030204" pitchFamily="34" charset="0"/>
                <a:ea typeface="Calibri" panose="020F0502020204030204" pitchFamily="34" charset="0"/>
                <a:cs typeface="Calibri" panose="020F0502020204030204" pitchFamily="34" charset="0"/>
              </a:rPr>
              <a:t>ΔΙΑΔΙΚΑΣΙΕΣ</a:t>
            </a:r>
          </a:p>
          <a:p>
            <a:pPr algn="ctr">
              <a:spcAft>
                <a:spcPts val="600"/>
              </a:spcAft>
            </a:pPr>
            <a:r>
              <a:rPr lang="el-GR" sz="4400" b="1" dirty="0">
                <a:solidFill>
                  <a:schemeClr val="accent2"/>
                </a:solidFill>
                <a:latin typeface="Calibri" panose="020F0502020204030204" pitchFamily="34" charset="0"/>
                <a:ea typeface="Calibri" panose="020F0502020204030204" pitchFamily="34" charset="0"/>
                <a:cs typeface="Calibri" panose="020F0502020204030204" pitchFamily="34" charset="0"/>
              </a:rPr>
              <a:t>Προγράμματος </a:t>
            </a:r>
            <a:r>
              <a:rPr lang="en-US" sz="4400" b="1" dirty="0">
                <a:solidFill>
                  <a:schemeClr val="accent2"/>
                </a:solidFill>
                <a:latin typeface="Calibri" panose="020F0502020204030204" pitchFamily="34" charset="0"/>
                <a:ea typeface="Calibri" panose="020F0502020204030204" pitchFamily="34" charset="0"/>
                <a:cs typeface="Calibri" panose="020F0502020204030204" pitchFamily="34" charset="0"/>
              </a:rPr>
              <a:t>Erasmus+</a:t>
            </a:r>
            <a:endParaRPr lang="el-GR" sz="4400" b="1"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p:txBody>
      </p:sp>
      <p:sp>
        <p:nvSpPr>
          <p:cNvPr id="6" name="Ορθογώνιο 5"/>
          <p:cNvSpPr/>
          <p:nvPr/>
        </p:nvSpPr>
        <p:spPr>
          <a:xfrm>
            <a:off x="683568" y="5805264"/>
            <a:ext cx="3528392" cy="600164"/>
          </a:xfrm>
          <a:prstGeom prst="rect">
            <a:avLst/>
          </a:prstGeom>
        </p:spPr>
        <p:txBody>
          <a:bodyPr wrap="square">
            <a:spAutoFit/>
          </a:bodyPr>
          <a:lstStyle/>
          <a:p>
            <a:pPr>
              <a:spcAft>
                <a:spcPts val="600"/>
              </a:spcAft>
            </a:pPr>
            <a:r>
              <a:rPr lang="el-GR"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Συνάντηση Συντονιστών </a:t>
            </a:r>
            <a:r>
              <a:rPr lang="en-US"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Erasmus</a:t>
            </a:r>
            <a:r>
              <a:rPr lang="el-GR"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Δ.Π.Θ.</a:t>
            </a:r>
            <a:endParaRPr lang="en-US"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endParaRPr>
          </a:p>
          <a:p>
            <a:pPr>
              <a:spcAft>
                <a:spcPts val="600"/>
              </a:spcAft>
            </a:pPr>
            <a:r>
              <a:rPr lang="en-US"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online</a:t>
            </a:r>
            <a:r>
              <a:rPr lang="el-GR"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 </a:t>
            </a:r>
            <a:r>
              <a:rPr lang="en-US"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20 </a:t>
            </a:r>
            <a:r>
              <a:rPr lang="el-GR"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Ιανουαρίου 202</a:t>
            </a:r>
            <a:r>
              <a:rPr lang="en-US"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6</a:t>
            </a:r>
            <a:endParaRPr lang="el-GR" sz="1400"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3285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909463" y="2132857"/>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Διαχείριση Συμφωνιών </a:t>
            </a: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r>
              <a:rPr lang="en-US"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Inter-Institutional Agreements)</a:t>
            </a:r>
            <a:endPar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2" name="Θέση περιεχομένου 1"/>
          <p:cNvSpPr>
            <a:spLocks noGrp="1"/>
          </p:cNvSpPr>
          <p:nvPr>
            <p:ph idx="1"/>
          </p:nvPr>
        </p:nvSpPr>
        <p:spPr>
          <a:xfrm>
            <a:off x="827584" y="2770724"/>
            <a:ext cx="7624357" cy="3902084"/>
          </a:xfrm>
        </p:spPr>
        <p:txBody>
          <a:bodyPr>
            <a:normAutofit fontScale="25000" lnSpcReduction="20000"/>
          </a:bodyPr>
          <a:lstStyle/>
          <a:p>
            <a:pPr marL="0" indent="0" algn="just">
              <a:lnSpc>
                <a:spcPct val="110000"/>
              </a:lnSpc>
              <a:spcAft>
                <a:spcPts val="600"/>
              </a:spcAft>
              <a:buNone/>
            </a:pPr>
            <a:r>
              <a:rPr lang="el-GR" sz="6800" b="1" dirty="0">
                <a:latin typeface="Calibri" panose="020F0502020204030204" pitchFamily="34" charset="0"/>
                <a:ea typeface="Calibri" panose="020F0502020204030204" pitchFamily="34" charset="0"/>
                <a:cs typeface="Calibri" panose="020F0502020204030204" pitchFamily="34" charset="0"/>
              </a:rPr>
              <a:t>Έλεγχος των προτάσεων σύναψης ΙΙΑ για </a:t>
            </a:r>
            <a:r>
              <a:rPr lang="el-GR" sz="6800" b="1" u="sng" dirty="0">
                <a:latin typeface="Calibri" panose="020F0502020204030204" pitchFamily="34" charset="0"/>
                <a:ea typeface="Calibri" panose="020F0502020204030204" pitchFamily="34" charset="0"/>
                <a:cs typeface="Calibri" panose="020F0502020204030204" pitchFamily="34" charset="0"/>
              </a:rPr>
              <a:t>κινητικότητα φοιτητών</a:t>
            </a:r>
            <a:r>
              <a:rPr lang="el-GR" sz="6800" b="1" dirty="0">
                <a:latin typeface="Calibri" panose="020F0502020204030204" pitchFamily="34" charset="0"/>
                <a:ea typeface="Calibri" panose="020F0502020204030204" pitchFamily="34" charset="0"/>
                <a:cs typeface="Calibri" panose="020F0502020204030204" pitchFamily="34" charset="0"/>
              </a:rPr>
              <a:t>:</a:t>
            </a:r>
          </a:p>
          <a:p>
            <a:pPr>
              <a:lnSpc>
                <a:spcPct val="120000"/>
              </a:lnSpc>
            </a:pPr>
            <a:r>
              <a:rPr lang="el-GR" sz="6800" dirty="0">
                <a:latin typeface="Calibri" panose="020F0502020204030204" pitchFamily="34" charset="0"/>
                <a:ea typeface="Calibri" panose="020F0502020204030204" pitchFamily="34" charset="0"/>
                <a:cs typeface="Calibri" panose="020F0502020204030204" pitchFamily="34" charset="0"/>
              </a:rPr>
              <a:t>ως προς τη συμβατότητα των προγραμμάτων σπουδών, τη γλώσσα διδασκαλίας κ.λπ. προκειμένου να αποφασίσει εάν μπορεί να πραγματοποιηθεί κινητικότητα φοιτητών.</a:t>
            </a:r>
            <a:r>
              <a:rPr lang="en-US" altLang="el-GR" sz="6800" dirty="0">
                <a:latin typeface="Calibri" panose="020F0502020204030204" pitchFamily="34" charset="0"/>
                <a:ea typeface="Calibri" panose="020F0502020204030204" pitchFamily="34" charset="0"/>
                <a:cs typeface="Calibri" panose="020F0502020204030204" pitchFamily="34" charset="0"/>
              </a:rPr>
              <a:t> </a:t>
            </a:r>
            <a:endParaRPr lang="el-GR" altLang="el-GR" sz="6800" dirty="0">
              <a:latin typeface="Calibri" panose="020F0502020204030204" pitchFamily="34" charset="0"/>
              <a:ea typeface="Calibri" panose="020F0502020204030204" pitchFamily="34" charset="0"/>
              <a:cs typeface="Calibri" panose="020F0502020204030204" pitchFamily="34" charset="0"/>
            </a:endParaRPr>
          </a:p>
          <a:p>
            <a:pPr>
              <a:lnSpc>
                <a:spcPct val="120000"/>
              </a:lnSpc>
            </a:pPr>
            <a:r>
              <a:rPr lang="el-GR" altLang="el-GR" sz="6800" dirty="0">
                <a:latin typeface="Calibri" panose="020F0502020204030204" pitchFamily="34" charset="0"/>
                <a:ea typeface="Calibri" panose="020F0502020204030204" pitchFamily="34" charset="0"/>
                <a:cs typeface="Calibri" panose="020F0502020204030204" pitchFamily="34" charset="0"/>
              </a:rPr>
              <a:t>Εστίαση στη σαφήνεια και τον λεπτομερή σχεδιασμό για τις ανταλλαγές φοιτητών, ελέγχοντας τη συμβατότητα ή και τη συμπληρωματικότητα των προγραμμάτων σπουδών, με σκοπό την πλήρη αναγνώριση πιστωτικών μονάδων μέσω Συμφωνιών Μάθησης. </a:t>
            </a:r>
          </a:p>
          <a:p>
            <a:pPr>
              <a:lnSpc>
                <a:spcPct val="120000"/>
              </a:lnSpc>
            </a:pPr>
            <a:endParaRPr lang="el-GR" altLang="el-GR" sz="4000" dirty="0">
              <a:latin typeface="Calibri" panose="020F0502020204030204" pitchFamily="34" charset="0"/>
              <a:ea typeface="Calibri" panose="020F0502020204030204" pitchFamily="34" charset="0"/>
              <a:cs typeface="Calibri" panose="020F0502020204030204" pitchFamily="34" charset="0"/>
            </a:endParaRPr>
          </a:p>
          <a:p>
            <a:pPr marL="0" indent="0">
              <a:lnSpc>
                <a:spcPct val="120000"/>
              </a:lnSpc>
              <a:buNone/>
            </a:pPr>
            <a:r>
              <a:rPr lang="el-GR" altLang="el-GR" sz="6800" b="1" dirty="0">
                <a:latin typeface="Calibri" panose="020F0502020204030204" pitchFamily="34" charset="0"/>
                <a:ea typeface="Calibri" panose="020F0502020204030204" pitchFamily="34" charset="0"/>
                <a:cs typeface="Calibri" panose="020F0502020204030204" pitchFamily="34" charset="0"/>
              </a:rPr>
              <a:t>Βασικά σημεία ελέγχου σκοπιμότητας μιας διμερούς συμφωνίας:</a:t>
            </a:r>
          </a:p>
          <a:p>
            <a:pPr marL="447675" indent="-268288">
              <a:lnSpc>
                <a:spcPct val="120000"/>
              </a:lnSpc>
              <a:buFont typeface="Wingdings" panose="05000000000000000000" pitchFamily="2" charset="2"/>
              <a:buChar char="ü"/>
            </a:pPr>
            <a:r>
              <a:rPr lang="el-GR" altLang="el-GR" sz="6800" dirty="0">
                <a:latin typeface="Calibri" panose="020F0502020204030204" pitchFamily="34" charset="0"/>
                <a:ea typeface="Calibri" panose="020F0502020204030204" pitchFamily="34" charset="0"/>
                <a:cs typeface="Calibri" panose="020F0502020204030204" pitchFamily="34" charset="0"/>
              </a:rPr>
              <a:t>στόχοι κινητικότητας (φοιτητές/προσωπικό, θεματικές περιοχές)</a:t>
            </a:r>
          </a:p>
          <a:p>
            <a:pPr marL="447675" indent="-268288">
              <a:lnSpc>
                <a:spcPct val="120000"/>
              </a:lnSpc>
              <a:buFont typeface="Wingdings" panose="05000000000000000000" pitchFamily="2" charset="2"/>
              <a:buChar char="ü"/>
            </a:pPr>
            <a:r>
              <a:rPr lang="el-GR" altLang="el-GR" sz="6800" dirty="0">
                <a:latin typeface="Calibri" panose="020F0502020204030204" pitchFamily="34" charset="0"/>
                <a:ea typeface="Calibri" panose="020F0502020204030204" pitchFamily="34" charset="0"/>
                <a:cs typeface="Calibri" panose="020F0502020204030204" pitchFamily="34" charset="0"/>
              </a:rPr>
              <a:t>επιβεβαίωση της αυτόματης αναγνώρισης πιστωτικών μονάδων για ολοκληρωμένες σπουδές φοιτητών στο ίδρυμα-εταίρο. </a:t>
            </a:r>
            <a:endParaRPr lang="el-GR" sz="6800" dirty="0">
              <a:latin typeface="Calibri" panose="020F0502020204030204" pitchFamily="34" charset="0"/>
              <a:ea typeface="Calibri" panose="020F0502020204030204" pitchFamily="34" charset="0"/>
              <a:cs typeface="Calibri" panose="020F0502020204030204" pitchFamily="34" charset="0"/>
            </a:endParaRPr>
          </a:p>
          <a:p>
            <a:pPr marL="0" lvl="0" indent="0">
              <a:buNone/>
            </a:pPr>
            <a:endParaRPr lang="el-GR" dirty="0"/>
          </a:p>
        </p:txBody>
      </p:sp>
      <p:sp>
        <p:nvSpPr>
          <p:cNvPr id="7" name="Ορθογώνιο 6"/>
          <p:cNvSpPr/>
          <p:nvPr/>
        </p:nvSpPr>
        <p:spPr>
          <a:xfrm>
            <a:off x="1331640" y="1052736"/>
            <a:ext cx="6624736"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Αρμοδιότητες Συντονιστών Τμημάτων</a:t>
            </a:r>
          </a:p>
        </p:txBody>
      </p:sp>
      <p:pic>
        <p:nvPicPr>
          <p:cNvPr id="8" name="Εικόνα 7">
            <a:extLst>
              <a:ext uri="{FF2B5EF4-FFF2-40B4-BE49-F238E27FC236}">
                <a16:creationId xmlns:a16="http://schemas.microsoft.com/office/drawing/2014/main" id="{50E94F5F-DA1A-4A4F-8CA0-782AF29EEC7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3539814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917664" y="2234611"/>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Υπογραφή </a:t>
            </a:r>
            <a:r>
              <a:rPr lang="en-US"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Learning Agreements</a:t>
            </a:r>
            <a:endPar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2" name="Θέση περιεχομένου 1"/>
          <p:cNvSpPr>
            <a:spLocks noGrp="1"/>
          </p:cNvSpPr>
          <p:nvPr>
            <p:ph idx="1"/>
          </p:nvPr>
        </p:nvSpPr>
        <p:spPr>
          <a:xfrm>
            <a:off x="917664" y="2963854"/>
            <a:ext cx="7542768" cy="3616170"/>
          </a:xfrm>
        </p:spPr>
        <p:txBody>
          <a:bodyPr>
            <a:normAutofit fontScale="77500" lnSpcReduction="20000"/>
          </a:bodyPr>
          <a:lstStyle/>
          <a:p>
            <a:pPr marL="180975" indent="-180975" algn="just">
              <a:lnSpc>
                <a:spcPct val="110000"/>
              </a:lnSpc>
              <a:buNone/>
            </a:pPr>
            <a:r>
              <a:rPr lang="en-US" sz="2300" dirty="0">
                <a:latin typeface="Calibri" panose="020F0502020204030204" pitchFamily="34" charset="0"/>
                <a:ea typeface="Calibri" panose="020F0502020204030204" pitchFamily="34" charset="0"/>
                <a:cs typeface="Calibri" panose="020F0502020204030204" pitchFamily="34" charset="0"/>
              </a:rPr>
              <a:t>“ The Erasmus+ programme provides a template for the Learning Agreement, where the requirements for responsible persons are defined as follows: </a:t>
            </a:r>
            <a:endParaRPr lang="el-GR" sz="2300" dirty="0">
              <a:latin typeface="Calibri" panose="020F0502020204030204" pitchFamily="34" charset="0"/>
              <a:ea typeface="Calibri" panose="020F0502020204030204" pitchFamily="34" charset="0"/>
              <a:cs typeface="Calibri" panose="020F0502020204030204" pitchFamily="34" charset="0"/>
            </a:endParaRPr>
          </a:p>
          <a:p>
            <a:pPr algn="just">
              <a:lnSpc>
                <a:spcPct val="110000"/>
              </a:lnSpc>
              <a:buClr>
                <a:schemeClr val="accent2"/>
              </a:buClr>
            </a:pPr>
            <a:r>
              <a:rPr lang="en-US" sz="2300" dirty="0">
                <a:latin typeface="Calibri" panose="020F0502020204030204" pitchFamily="34" charset="0"/>
                <a:ea typeface="Calibri" panose="020F0502020204030204" pitchFamily="34" charset="0"/>
                <a:cs typeface="Calibri" panose="020F0502020204030204" pitchFamily="34" charset="0"/>
              </a:rPr>
              <a:t>Responsible person in the </a:t>
            </a:r>
            <a:r>
              <a:rPr lang="en-US" sz="2300" b="1" dirty="0">
                <a:latin typeface="Calibri" panose="020F0502020204030204" pitchFamily="34" charset="0"/>
                <a:ea typeface="Calibri" panose="020F0502020204030204" pitchFamily="34" charset="0"/>
                <a:cs typeface="Calibri" panose="020F0502020204030204" pitchFamily="34" charset="0"/>
              </a:rPr>
              <a:t>sending</a:t>
            </a:r>
            <a:r>
              <a:rPr lang="en-US" sz="2300" dirty="0">
                <a:latin typeface="Calibri" panose="020F0502020204030204" pitchFamily="34" charset="0"/>
                <a:ea typeface="Calibri" panose="020F0502020204030204" pitchFamily="34" charset="0"/>
                <a:cs typeface="Calibri" panose="020F0502020204030204" pitchFamily="34" charset="0"/>
              </a:rPr>
              <a:t> institution: an academic who has the authority to approve the mobility programme of outbound students (Learning Agreements), to exceptionally amend them when it is needed, as well as to guarantee full recognition of such </a:t>
            </a:r>
            <a:r>
              <a:rPr lang="en-US" sz="2300" dirty="0" err="1">
                <a:latin typeface="Calibri" panose="020F0502020204030204" pitchFamily="34" charset="0"/>
                <a:ea typeface="Calibri" panose="020F0502020204030204" pitchFamily="34" charset="0"/>
                <a:cs typeface="Calibri" panose="020F0502020204030204" pitchFamily="34" charset="0"/>
              </a:rPr>
              <a:t>programmes</a:t>
            </a:r>
            <a:r>
              <a:rPr lang="en-US" sz="2300" dirty="0">
                <a:latin typeface="Calibri" panose="020F0502020204030204" pitchFamily="34" charset="0"/>
                <a:ea typeface="Calibri" panose="020F0502020204030204" pitchFamily="34" charset="0"/>
                <a:cs typeface="Calibri" panose="020F0502020204030204" pitchFamily="34" charset="0"/>
              </a:rPr>
              <a:t> on behalf of the responsible academic body.</a:t>
            </a:r>
            <a:endParaRPr lang="el-GR" sz="2300" dirty="0">
              <a:latin typeface="Calibri" panose="020F0502020204030204" pitchFamily="34" charset="0"/>
              <a:ea typeface="Calibri" panose="020F0502020204030204" pitchFamily="34" charset="0"/>
              <a:cs typeface="Calibri" panose="020F0502020204030204" pitchFamily="34" charset="0"/>
            </a:endParaRPr>
          </a:p>
          <a:p>
            <a:pPr algn="just">
              <a:lnSpc>
                <a:spcPct val="110000"/>
              </a:lnSpc>
              <a:buClr>
                <a:schemeClr val="accent2"/>
              </a:buClr>
            </a:pPr>
            <a:r>
              <a:rPr lang="en-US" sz="2300" dirty="0">
                <a:latin typeface="Calibri" panose="020F0502020204030204" pitchFamily="34" charset="0"/>
                <a:ea typeface="Calibri" panose="020F0502020204030204" pitchFamily="34" charset="0"/>
                <a:cs typeface="Calibri" panose="020F0502020204030204" pitchFamily="34" charset="0"/>
              </a:rPr>
              <a:t>Responsible person in the </a:t>
            </a:r>
            <a:r>
              <a:rPr lang="en-US" sz="2300" b="1" dirty="0">
                <a:latin typeface="Calibri" panose="020F0502020204030204" pitchFamily="34" charset="0"/>
                <a:ea typeface="Calibri" panose="020F0502020204030204" pitchFamily="34" charset="0"/>
                <a:cs typeface="Calibri" panose="020F0502020204030204" pitchFamily="34" charset="0"/>
              </a:rPr>
              <a:t>receiving</a:t>
            </a:r>
            <a:r>
              <a:rPr lang="en-US" sz="2300" dirty="0">
                <a:latin typeface="Calibri" panose="020F0502020204030204" pitchFamily="34" charset="0"/>
                <a:ea typeface="Calibri" panose="020F0502020204030204" pitchFamily="34" charset="0"/>
                <a:cs typeface="Calibri" panose="020F0502020204030204" pitchFamily="34" charset="0"/>
              </a:rPr>
              <a:t> institution: an academic who has the authority to approve the mobility programme of incoming students and is committed to give them academic support in the course of their studies at the receiving institution. ”</a:t>
            </a:r>
            <a:endParaRPr lang="el-GR" sz="2300" dirty="0">
              <a:latin typeface="Calibri" panose="020F0502020204030204" pitchFamily="34" charset="0"/>
              <a:ea typeface="Calibri" panose="020F0502020204030204" pitchFamily="34" charset="0"/>
              <a:cs typeface="Calibri" panose="020F0502020204030204" pitchFamily="34" charset="0"/>
            </a:endParaRPr>
          </a:p>
          <a:p>
            <a:pPr marL="0" lvl="0" indent="0">
              <a:lnSpc>
                <a:spcPct val="110000"/>
              </a:lnSpc>
              <a:buNone/>
            </a:pPr>
            <a:r>
              <a:rPr lang="el-GR" sz="2300" dirty="0">
                <a:latin typeface="Calibri" panose="020F0502020204030204" pitchFamily="34" charset="0"/>
                <a:ea typeface="Calibri" panose="020F0502020204030204" pitchFamily="34" charset="0"/>
                <a:cs typeface="Calibri" panose="020F0502020204030204" pitchFamily="34" charset="0"/>
              </a:rPr>
              <a:t>  </a:t>
            </a:r>
          </a:p>
          <a:p>
            <a:pPr marL="0" indent="0" algn="r">
              <a:buNone/>
            </a:pPr>
            <a:r>
              <a:rPr lang="en-US" sz="18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ECTS Erasmus Guide 2015, </a:t>
            </a:r>
            <a:r>
              <a:rPr lang="el-GR" sz="18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σελ. 38)</a:t>
            </a:r>
          </a:p>
          <a:p>
            <a:pPr marL="0" lvl="0" indent="0">
              <a:buNone/>
            </a:pPr>
            <a:endParaRPr lang="el-GR" dirty="0"/>
          </a:p>
        </p:txBody>
      </p:sp>
      <p:pic>
        <p:nvPicPr>
          <p:cNvPr id="8" name="Εικόνα 7">
            <a:extLst>
              <a:ext uri="{FF2B5EF4-FFF2-40B4-BE49-F238E27FC236}">
                <a16:creationId xmlns:a16="http://schemas.microsoft.com/office/drawing/2014/main" id="{196E0A50-A412-4743-B58A-48172C7AC2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
        <p:nvSpPr>
          <p:cNvPr id="9" name="Ορθογώνιο 8">
            <a:extLst>
              <a:ext uri="{FF2B5EF4-FFF2-40B4-BE49-F238E27FC236}">
                <a16:creationId xmlns:a16="http://schemas.microsoft.com/office/drawing/2014/main" id="{51C54B78-2F76-41B5-8485-96B9AB4C118C}"/>
              </a:ext>
            </a:extLst>
          </p:cNvPr>
          <p:cNvSpPr/>
          <p:nvPr/>
        </p:nvSpPr>
        <p:spPr>
          <a:xfrm>
            <a:off x="1331640" y="1052736"/>
            <a:ext cx="6624736"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Αρμοδιότητες Συντονιστών Τμημάτων</a:t>
            </a:r>
          </a:p>
        </p:txBody>
      </p:sp>
    </p:spTree>
    <p:extLst>
      <p:ext uri="{BB962C8B-B14F-4D97-AF65-F5344CB8AC3E}">
        <p14:creationId xmlns:p14="http://schemas.microsoft.com/office/powerpoint/2010/main" val="1231477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3255206" y="1052735"/>
            <a:ext cx="2739131" cy="646331"/>
          </a:xfrm>
          <a:prstGeom prst="rect">
            <a:avLst/>
          </a:prstGeom>
        </p:spPr>
        <p:txBody>
          <a:bodyPr wrap="square">
            <a:spAutoFit/>
          </a:bodyPr>
          <a:lstStyle/>
          <a:p>
            <a:r>
              <a:rPr lang="el-GR" sz="36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Αναγνώριση</a:t>
            </a:r>
          </a:p>
        </p:txBody>
      </p:sp>
      <p:sp>
        <p:nvSpPr>
          <p:cNvPr id="2" name="Ορθογώνιο 1"/>
          <p:cNvSpPr/>
          <p:nvPr/>
        </p:nvSpPr>
        <p:spPr>
          <a:xfrm>
            <a:off x="556320" y="2924944"/>
            <a:ext cx="8136904" cy="2083647"/>
          </a:xfrm>
          <a:prstGeom prst="rect">
            <a:avLst/>
          </a:prstGeom>
        </p:spPr>
        <p:txBody>
          <a:bodyPr wrap="square">
            <a:spAutoFit/>
          </a:bodyPr>
          <a:lstStyle/>
          <a:p>
            <a:pPr marL="342900" lvl="0" indent="-342900" eaLnBrk="0" fontAlgn="base" hangingPunct="0">
              <a:spcBef>
                <a:spcPct val="20000"/>
              </a:spcBef>
              <a:spcAft>
                <a:spcPts val="1800"/>
              </a:spcAft>
              <a:buClr>
                <a:schemeClr val="tx2"/>
              </a:buClr>
              <a:buFont typeface="Arial" panose="020B0604020202020204" pitchFamily="34" charset="0"/>
              <a:buChar char="•"/>
              <a:defRPr/>
            </a:pPr>
            <a:r>
              <a:rPr lang="el-GR" sz="2600" b="1" u="sng"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προϋπόθεση</a:t>
            </a:r>
            <a:r>
              <a:rPr lang="el-GR" sz="26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l-GR" sz="26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για τη διασφάλιση της ποιότητας της κινητικότητας</a:t>
            </a:r>
          </a:p>
          <a:p>
            <a:pPr marL="342900" indent="-342900" eaLnBrk="0" fontAlgn="base" hangingPunct="0">
              <a:spcBef>
                <a:spcPct val="20000"/>
              </a:spcBef>
              <a:spcAft>
                <a:spcPct val="0"/>
              </a:spcAft>
              <a:buClr>
                <a:schemeClr val="tx2"/>
              </a:buClr>
              <a:buFont typeface="Arial" panose="020B0604020202020204" pitchFamily="34" charset="0"/>
              <a:buChar char="•"/>
              <a:defRPr/>
            </a:pPr>
            <a:r>
              <a:rPr lang="el-GR" sz="26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Βασικό </a:t>
            </a:r>
            <a:r>
              <a:rPr lang="el-GR" sz="2600" u="sng"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εργαλείο</a:t>
            </a:r>
            <a:r>
              <a:rPr lang="el-GR" sz="26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US" sz="26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ECTS</a:t>
            </a:r>
            <a:r>
              <a:rPr lang="en-US" sz="26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p>
          <a:p>
            <a:pPr eaLnBrk="0" fontAlgn="base" hangingPunct="0">
              <a:spcBef>
                <a:spcPct val="20000"/>
              </a:spcBef>
              <a:spcAft>
                <a:spcPct val="0"/>
              </a:spcAft>
              <a:buClr>
                <a:schemeClr val="tx2"/>
              </a:buClr>
              <a:defRPr/>
            </a:pPr>
            <a:r>
              <a:rPr lang="en-US" sz="24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US" sz="24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European</a:t>
            </a:r>
            <a:r>
              <a:rPr lang="en-US" sz="2400" u="sng"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 Credit Transfer and Accumulation System</a:t>
            </a:r>
            <a:r>
              <a:rPr lang="en-US" sz="24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endParaRPr lang="el-GR" sz="24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57640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3255206" y="1052735"/>
            <a:ext cx="2739131" cy="646331"/>
          </a:xfrm>
          <a:prstGeom prst="rect">
            <a:avLst/>
          </a:prstGeom>
        </p:spPr>
        <p:txBody>
          <a:bodyPr wrap="square">
            <a:spAutoFit/>
          </a:bodyPr>
          <a:lstStyle/>
          <a:p>
            <a:r>
              <a:rPr lang="el-GR" sz="36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Αναγνώριση</a:t>
            </a:r>
          </a:p>
        </p:txBody>
      </p:sp>
      <p:sp>
        <p:nvSpPr>
          <p:cNvPr id="2" name="Ορθογώνιο 1"/>
          <p:cNvSpPr/>
          <p:nvPr/>
        </p:nvSpPr>
        <p:spPr>
          <a:xfrm>
            <a:off x="556319" y="2132856"/>
            <a:ext cx="8136904" cy="646331"/>
          </a:xfrm>
          <a:prstGeom prst="rect">
            <a:avLst/>
          </a:prstGeom>
        </p:spPr>
        <p:txBody>
          <a:bodyPr wrap="square">
            <a:spAutoFit/>
          </a:bodyPr>
          <a:lstStyle/>
          <a:p>
            <a:pPr algn="ctr" eaLnBrk="0" fontAlgn="base" hangingPunct="0">
              <a:spcBef>
                <a:spcPct val="20000"/>
              </a:spcBef>
              <a:spcAft>
                <a:spcPct val="0"/>
              </a:spcAft>
              <a:buClr>
                <a:schemeClr val="tx2"/>
              </a:buClr>
              <a:defRPr/>
            </a:pPr>
            <a:r>
              <a:rPr lang="en-US" sz="3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ECTS</a:t>
            </a:r>
            <a:r>
              <a:rPr lang="en-US" sz="2600" kern="0" dirty="0">
                <a:solidFill>
                  <a:schemeClr val="accent2"/>
                </a:solidFill>
                <a:latin typeface="Calibri" panose="020F0502020204030204" pitchFamily="34" charset="0"/>
                <a:ea typeface="Calibri" panose="020F0502020204030204" pitchFamily="34" charset="0"/>
                <a:cs typeface="Calibri" panose="020F0502020204030204" pitchFamily="34" charset="0"/>
              </a:rPr>
              <a:t> </a:t>
            </a:r>
            <a:endParaRPr lang="el-GR" sz="2600" kern="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p:txBody>
      </p:sp>
      <p:sp>
        <p:nvSpPr>
          <p:cNvPr id="6" name="Ορθογώνιο 5"/>
          <p:cNvSpPr/>
          <p:nvPr/>
        </p:nvSpPr>
        <p:spPr>
          <a:xfrm>
            <a:off x="549076" y="2779187"/>
            <a:ext cx="8136904" cy="3662541"/>
          </a:xfrm>
          <a:prstGeom prst="rect">
            <a:avLst/>
          </a:prstGeom>
        </p:spPr>
        <p:txBody>
          <a:bodyPr wrap="square">
            <a:spAutoFit/>
          </a:bodyPr>
          <a:lstStyle/>
          <a:p>
            <a:pPr eaLnBrk="0" fontAlgn="base" hangingPunct="0">
              <a:spcBef>
                <a:spcPct val="20000"/>
              </a:spcBef>
              <a:spcAft>
                <a:spcPct val="0"/>
              </a:spcAft>
              <a:buClr>
                <a:schemeClr val="tx2"/>
              </a:buClr>
              <a:defRPr/>
            </a:pPr>
            <a:r>
              <a:rPr lang="en-US"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To </a:t>
            </a: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Ευρωπαϊκό Σύστημα Μεταφοράς και Συσσώρευσης Μονάδων</a:t>
            </a:r>
            <a:r>
              <a:rPr lang="en-US"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l-GR"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r>
              <a:rPr lang="en-US"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European Credit Transfer System - ECTS)</a:t>
            </a:r>
            <a:endParaRPr lang="el-GR"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p>
            <a:pPr eaLnBrk="0" fontAlgn="base" hangingPunct="0">
              <a:spcAft>
                <a:spcPct val="0"/>
              </a:spcAft>
              <a:buClr>
                <a:schemeClr val="tx2"/>
              </a:buClr>
              <a:defRPr/>
            </a:pP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είναι εργαλείο του Ευρωπαϊκού Χώρου Ανώτατης Εκπαίδευσης </a:t>
            </a:r>
            <a:r>
              <a:rPr lang="el-GR"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r>
              <a:rPr lang="en-US"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European Higher Education Area - EHEA</a:t>
            </a:r>
            <a:r>
              <a:rPr lang="en-US"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t>
            </a:r>
            <a:r>
              <a:rPr lang="en-US"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endPar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p>
            <a:pPr eaLnBrk="0" fontAlgn="base" hangingPunct="0">
              <a:spcBef>
                <a:spcPct val="20000"/>
              </a:spcBef>
              <a:spcAft>
                <a:spcPct val="0"/>
              </a:spcAft>
              <a:buClr>
                <a:schemeClr val="tx2"/>
              </a:buClr>
              <a:defRPr/>
            </a:pPr>
            <a:r>
              <a:rPr lang="el-GR" sz="2000" dirty="0" err="1">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Φοιτητοκεντρικό</a:t>
            </a: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σύστημα </a:t>
            </a:r>
            <a:r>
              <a:rPr lang="el-GR"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(φόρτος εργασίας φοιτητή, μαθησιακά αποτελέσματα).</a:t>
            </a:r>
          </a:p>
          <a:p>
            <a:pPr eaLnBrk="0" fontAlgn="base" hangingPunct="0">
              <a:spcBef>
                <a:spcPct val="20000"/>
              </a:spcBef>
              <a:spcAft>
                <a:spcPct val="0"/>
              </a:spcAft>
              <a:buClr>
                <a:schemeClr val="tx2"/>
              </a:buClr>
              <a:defRPr/>
            </a:pP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Χρησιμοποιήθηκε πρώτη φορά το 1989 ως πιλοτικό σχήμα προκειμένου να </a:t>
            </a: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διευκολύνει την αναγνώριση των περιόδων σπουδών στο εξωτερικό των μετακινούμενων φοιτητών </a:t>
            </a:r>
            <a:r>
              <a:rPr lang="en-US"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Erasmus</a:t>
            </a:r>
            <a:r>
              <a:rPr lang="en-US"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endPar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p>
            <a:pPr eaLnBrk="0" fontAlgn="base" hangingPunct="0">
              <a:spcBef>
                <a:spcPct val="20000"/>
              </a:spcBef>
              <a:spcAft>
                <a:spcPct val="0"/>
              </a:spcAft>
              <a:buClr>
                <a:schemeClr val="tx2"/>
              </a:buClr>
              <a:defRPr/>
            </a:pP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Βοηθάει στο σχεδιασμό, την περιγραφή και την παρουσίαση προγραμμάτων σπουδών. Η χρήση του καθιστά τα προγράμματα και τους τίτλους σπουδών περισσότερο διαφανή.</a:t>
            </a:r>
            <a:endParaRPr lang="el-GR" sz="20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95629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3255206" y="1052735"/>
            <a:ext cx="2739131" cy="646331"/>
          </a:xfrm>
          <a:prstGeom prst="rect">
            <a:avLst/>
          </a:prstGeom>
        </p:spPr>
        <p:txBody>
          <a:bodyPr wrap="square">
            <a:spAutoFit/>
          </a:bodyPr>
          <a:lstStyle/>
          <a:p>
            <a:r>
              <a:rPr lang="el-GR" sz="36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Αναγνώριση</a:t>
            </a:r>
          </a:p>
        </p:txBody>
      </p:sp>
      <p:sp>
        <p:nvSpPr>
          <p:cNvPr id="2" name="Ορθογώνιο 1"/>
          <p:cNvSpPr/>
          <p:nvPr/>
        </p:nvSpPr>
        <p:spPr>
          <a:xfrm>
            <a:off x="556319" y="2132856"/>
            <a:ext cx="8136904" cy="646331"/>
          </a:xfrm>
          <a:prstGeom prst="rect">
            <a:avLst/>
          </a:prstGeom>
        </p:spPr>
        <p:txBody>
          <a:bodyPr wrap="square">
            <a:spAutoFit/>
          </a:bodyPr>
          <a:lstStyle/>
          <a:p>
            <a:pPr algn="ctr" eaLnBrk="0" fontAlgn="base" hangingPunct="0">
              <a:spcBef>
                <a:spcPct val="20000"/>
              </a:spcBef>
              <a:spcAft>
                <a:spcPct val="0"/>
              </a:spcAft>
              <a:buClr>
                <a:schemeClr val="tx2"/>
              </a:buClr>
              <a:defRPr/>
            </a:pPr>
            <a:r>
              <a:rPr lang="en-US" sz="3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ECTS</a:t>
            </a:r>
            <a:r>
              <a:rPr lang="en-US" sz="2600" kern="0" dirty="0">
                <a:solidFill>
                  <a:schemeClr val="accent2"/>
                </a:solidFill>
                <a:latin typeface="Calibri" panose="020F0502020204030204" pitchFamily="34" charset="0"/>
                <a:ea typeface="Calibri" panose="020F0502020204030204" pitchFamily="34" charset="0"/>
                <a:cs typeface="Calibri" panose="020F0502020204030204" pitchFamily="34" charset="0"/>
              </a:rPr>
              <a:t> </a:t>
            </a:r>
            <a:endParaRPr lang="el-GR" sz="2600" kern="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p:txBody>
      </p:sp>
      <p:sp>
        <p:nvSpPr>
          <p:cNvPr id="6" name="Ορθογώνιο 5"/>
          <p:cNvSpPr/>
          <p:nvPr/>
        </p:nvSpPr>
        <p:spPr>
          <a:xfrm>
            <a:off x="549076" y="2779187"/>
            <a:ext cx="8343404" cy="3354765"/>
          </a:xfrm>
          <a:prstGeom prst="rect">
            <a:avLst/>
          </a:prstGeom>
        </p:spPr>
        <p:txBody>
          <a:bodyPr wrap="square">
            <a:spAutoFit/>
          </a:bodyPr>
          <a:lstStyle/>
          <a:p>
            <a:pPr eaLnBrk="0" fontAlgn="base" hangingPunct="0">
              <a:spcBef>
                <a:spcPct val="20000"/>
              </a:spcBef>
              <a:spcAft>
                <a:spcPct val="0"/>
              </a:spcAft>
              <a:buClr>
                <a:schemeClr val="tx2"/>
              </a:buClr>
              <a:defRPr/>
            </a:pP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Εξέλιξη του </a:t>
            </a:r>
            <a:r>
              <a:rPr lang="en-US"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ECTS</a:t>
            </a: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p>
          <a:p>
            <a:pPr eaLnBrk="0" fontAlgn="base" hangingPunct="0">
              <a:spcBef>
                <a:spcPct val="20000"/>
              </a:spcBef>
              <a:spcAft>
                <a:spcPct val="0"/>
              </a:spcAft>
              <a:buClr>
                <a:schemeClr val="tx2"/>
              </a:buClr>
              <a:defRPr/>
            </a:pP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πλέον χρησιμοποιείται </a:t>
            </a: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όχι μόνο για τη μεταφορά ακαδημαϊκών πιστωτικών μονάδων</a:t>
            </a: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με βάση το φόρτο εργασίας του φοιτητή και τα μαθησιακά αποτελέσματα που επιτεύχθηκαν, </a:t>
            </a:r>
          </a:p>
          <a:p>
            <a:pPr eaLnBrk="0" fontAlgn="base" hangingPunct="0">
              <a:spcBef>
                <a:spcPct val="20000"/>
              </a:spcBef>
              <a:spcAft>
                <a:spcPct val="0"/>
              </a:spcAft>
              <a:buClr>
                <a:schemeClr val="tx2"/>
              </a:buClr>
              <a:defRPr/>
            </a:pP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αλλά και για τη συσσώρευσή τους </a:t>
            </a: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στα προγράμματα σπουδών των Πανεπιστημίων. </a:t>
            </a:r>
          </a:p>
          <a:p>
            <a:pPr eaLnBrk="0" fontAlgn="base" hangingPunct="0">
              <a:spcBef>
                <a:spcPct val="20000"/>
              </a:spcBef>
              <a:spcAft>
                <a:spcPct val="0"/>
              </a:spcAft>
              <a:buClr>
                <a:schemeClr val="tx2"/>
              </a:buClr>
              <a:defRPr/>
            </a:pP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πλέον </a:t>
            </a: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καθιστά δυνατή την ενσωμάτωση διαφορετικών τύπων μάθησης</a:t>
            </a: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σε μια προοπτική διά βίου μάθησης, και </a:t>
            </a: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διευκολύνει την κινητικότητα φοιτητών </a:t>
            </a:r>
            <a:r>
              <a:rPr lang="el-GR" sz="20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απλοποιώντας τη διαδικασία αναγνώρισης προσόντων και περιόδων μάθησης (σπουδών – πρακτικής άσκησης).</a:t>
            </a:r>
          </a:p>
        </p:txBody>
      </p:sp>
    </p:spTree>
    <p:extLst>
      <p:ext uri="{BB962C8B-B14F-4D97-AF65-F5344CB8AC3E}">
        <p14:creationId xmlns:p14="http://schemas.microsoft.com/office/powerpoint/2010/main" val="1903704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3255206" y="1052735"/>
            <a:ext cx="2739131" cy="646331"/>
          </a:xfrm>
          <a:prstGeom prst="rect">
            <a:avLst/>
          </a:prstGeom>
        </p:spPr>
        <p:txBody>
          <a:bodyPr wrap="square">
            <a:spAutoFit/>
          </a:bodyPr>
          <a:lstStyle/>
          <a:p>
            <a:r>
              <a:rPr lang="el-GR" sz="36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Αναγνώριση</a:t>
            </a:r>
          </a:p>
        </p:txBody>
      </p:sp>
      <p:sp>
        <p:nvSpPr>
          <p:cNvPr id="2" name="Ορθογώνιο 1"/>
          <p:cNvSpPr/>
          <p:nvPr/>
        </p:nvSpPr>
        <p:spPr>
          <a:xfrm>
            <a:off x="556319" y="2132856"/>
            <a:ext cx="8136904" cy="646331"/>
          </a:xfrm>
          <a:prstGeom prst="rect">
            <a:avLst/>
          </a:prstGeom>
        </p:spPr>
        <p:txBody>
          <a:bodyPr wrap="square">
            <a:spAutoFit/>
          </a:bodyPr>
          <a:lstStyle/>
          <a:p>
            <a:pPr algn="ctr" eaLnBrk="0" fontAlgn="base" hangingPunct="0">
              <a:spcBef>
                <a:spcPct val="20000"/>
              </a:spcBef>
              <a:spcAft>
                <a:spcPct val="0"/>
              </a:spcAft>
              <a:buClr>
                <a:schemeClr val="tx2"/>
              </a:buClr>
              <a:defRPr/>
            </a:pPr>
            <a:r>
              <a:rPr lang="en-US" sz="3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ECTS</a:t>
            </a:r>
            <a:r>
              <a:rPr lang="en-US" sz="2600" kern="0" dirty="0">
                <a:solidFill>
                  <a:schemeClr val="accent2"/>
                </a:solidFill>
                <a:latin typeface="Calibri" panose="020F0502020204030204" pitchFamily="34" charset="0"/>
                <a:ea typeface="Calibri" panose="020F0502020204030204" pitchFamily="34" charset="0"/>
                <a:cs typeface="Calibri" panose="020F0502020204030204" pitchFamily="34" charset="0"/>
              </a:rPr>
              <a:t> </a:t>
            </a:r>
            <a:endParaRPr lang="el-GR" sz="2600" kern="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Ορθογώνιο 6"/>
          <p:cNvSpPr/>
          <p:nvPr/>
        </p:nvSpPr>
        <p:spPr>
          <a:xfrm>
            <a:off x="573560" y="2633303"/>
            <a:ext cx="7704856" cy="461665"/>
          </a:xfrm>
          <a:prstGeom prst="rect">
            <a:avLst/>
          </a:prstGeom>
        </p:spPr>
        <p:txBody>
          <a:bodyPr wrap="square">
            <a:spAutoFit/>
          </a:bodyPr>
          <a:lstStyle/>
          <a:p>
            <a:pPr eaLnBrk="0" fontAlgn="base" hangingPunct="0">
              <a:spcBef>
                <a:spcPct val="20000"/>
              </a:spcBef>
              <a:spcAft>
                <a:spcPct val="0"/>
              </a:spcAft>
              <a:buClr>
                <a:schemeClr val="tx2"/>
              </a:buClr>
              <a:defRPr/>
            </a:pPr>
            <a:r>
              <a:rPr lang="el-GR" sz="2400" b="1" dirty="0">
                <a:solidFill>
                  <a:schemeClr val="accent2"/>
                </a:solidFill>
                <a:latin typeface="Calibri" panose="020F0502020204030204" pitchFamily="34" charset="0"/>
                <a:ea typeface="Calibri" panose="020F0502020204030204" pitchFamily="34" charset="0"/>
                <a:cs typeface="Calibri" panose="020F0502020204030204" pitchFamily="34" charset="0"/>
              </a:rPr>
              <a:t>Υποστηρικτικά έγγραφα του  </a:t>
            </a:r>
            <a:r>
              <a:rPr lang="en-US" sz="2400" b="1" dirty="0">
                <a:solidFill>
                  <a:schemeClr val="accent2"/>
                </a:solidFill>
                <a:latin typeface="Calibri" panose="020F0502020204030204" pitchFamily="34" charset="0"/>
                <a:ea typeface="Calibri" panose="020F0502020204030204" pitchFamily="34" charset="0"/>
                <a:cs typeface="Calibri" panose="020F0502020204030204" pitchFamily="34" charset="0"/>
              </a:rPr>
              <a:t>ECTS</a:t>
            </a:r>
            <a:r>
              <a:rPr lang="el-GR" sz="2400" b="1" dirty="0">
                <a:solidFill>
                  <a:schemeClr val="accent2"/>
                </a:solidFill>
                <a:latin typeface="Calibri" panose="020F0502020204030204" pitchFamily="34" charset="0"/>
                <a:ea typeface="Calibri" panose="020F0502020204030204" pitchFamily="34" charset="0"/>
                <a:cs typeface="Calibri" panose="020F0502020204030204" pitchFamily="34" charset="0"/>
              </a:rPr>
              <a:t> για την κινητικότητα</a:t>
            </a:r>
            <a:r>
              <a:rPr lang="el-GR" sz="2400" dirty="0">
                <a:solidFill>
                  <a:schemeClr val="accent2"/>
                </a:solidFill>
                <a:latin typeface="Calibri" panose="020F0502020204030204" pitchFamily="34" charset="0"/>
                <a:ea typeface="Calibri" panose="020F0502020204030204" pitchFamily="34" charset="0"/>
                <a:cs typeface="Calibri" panose="020F0502020204030204" pitchFamily="34" charset="0"/>
              </a:rPr>
              <a:t>: </a:t>
            </a:r>
          </a:p>
        </p:txBody>
      </p:sp>
      <p:graphicFrame>
        <p:nvGraphicFramePr>
          <p:cNvPr id="3" name="Πίνακας 2"/>
          <p:cNvGraphicFramePr>
            <a:graphicFrameLocks noGrp="1"/>
          </p:cNvGraphicFramePr>
          <p:nvPr>
            <p:extLst>
              <p:ext uri="{D42A27DB-BD31-4B8C-83A1-F6EECF244321}">
                <p14:modId xmlns:p14="http://schemas.microsoft.com/office/powerpoint/2010/main" val="3601319550"/>
              </p:ext>
            </p:extLst>
          </p:nvPr>
        </p:nvGraphicFramePr>
        <p:xfrm>
          <a:off x="548002" y="3094967"/>
          <a:ext cx="8136904" cy="3430375"/>
        </p:xfrm>
        <a:graphic>
          <a:graphicData uri="http://schemas.openxmlformats.org/drawingml/2006/table">
            <a:tbl>
              <a:tblPr firstRow="1" firstCol="1" bandRow="1">
                <a:tableStyleId>{5C22544A-7EE6-4342-B048-85BDC9FD1C3A}</a:tableStyleId>
              </a:tblPr>
              <a:tblGrid>
                <a:gridCol w="4096006">
                  <a:extLst>
                    <a:ext uri="{9D8B030D-6E8A-4147-A177-3AD203B41FA5}">
                      <a16:colId xmlns:a16="http://schemas.microsoft.com/office/drawing/2014/main" val="20000"/>
                    </a:ext>
                  </a:extLst>
                </a:gridCol>
                <a:gridCol w="4040898">
                  <a:extLst>
                    <a:ext uri="{9D8B030D-6E8A-4147-A177-3AD203B41FA5}">
                      <a16:colId xmlns:a16="http://schemas.microsoft.com/office/drawing/2014/main" val="20001"/>
                    </a:ext>
                  </a:extLst>
                </a:gridCol>
              </a:tblGrid>
              <a:tr h="3430375">
                <a:tc>
                  <a:txBody>
                    <a:bodyPr/>
                    <a:lstStyle/>
                    <a:p>
                      <a:pPr marL="0" lvl="0" indent="0" algn="ctr" defTabSz="914400" rtl="0" eaLnBrk="1" latinLnBrk="0" hangingPunct="1">
                        <a:lnSpc>
                          <a:spcPct val="115000"/>
                        </a:lnSpc>
                        <a:spcBef>
                          <a:spcPts val="600"/>
                        </a:spcBef>
                        <a:spcAft>
                          <a:spcPts val="1200"/>
                        </a:spcAft>
                        <a:buFont typeface="Wingdings"/>
                        <a:buNone/>
                        <a:tabLst>
                          <a:tab pos="457200" algn="l"/>
                        </a:tabLst>
                      </a:pPr>
                      <a:r>
                        <a:rPr lang="el-GR" sz="2400" b="1" u="sng" kern="1200" dirty="0">
                          <a:solidFill>
                            <a:schemeClr val="bg1"/>
                          </a:solidFill>
                          <a:latin typeface="Calibri" panose="020F0502020204030204" pitchFamily="34" charset="0"/>
                          <a:ea typeface="Calibri" panose="020F0502020204030204" pitchFamily="34" charset="0"/>
                          <a:cs typeface="Calibri" panose="020F0502020204030204" pitchFamily="34" charset="0"/>
                        </a:rPr>
                        <a:t>σπουδές</a:t>
                      </a:r>
                    </a:p>
                    <a:p>
                      <a:pPr marL="342900" marR="0" lvl="0" indent="-342900" algn="l" defTabSz="914400" rtl="0" eaLnBrk="1" fontAlgn="auto" latinLnBrk="0" hangingPunct="1">
                        <a:lnSpc>
                          <a:spcPct val="115000"/>
                        </a:lnSpc>
                        <a:spcBef>
                          <a:spcPts val="0"/>
                        </a:spcBef>
                        <a:spcAft>
                          <a:spcPts val="0"/>
                        </a:spcAft>
                        <a:buClrTx/>
                        <a:buSzTx/>
                        <a:buFont typeface="Wingdings" panose="05000000000000000000" pitchFamily="2" charset="2"/>
                        <a:buChar char="Ø"/>
                        <a:tabLst/>
                        <a:defRPr/>
                      </a:pPr>
                      <a:r>
                        <a:rPr lang="en-US"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Course Catalogue </a:t>
                      </a:r>
                      <a:endParaRPr lang="el-GR"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15000"/>
                        </a:lnSpc>
                        <a:spcBef>
                          <a:spcPts val="0"/>
                        </a:spcBef>
                        <a:spcAft>
                          <a:spcPts val="1200"/>
                        </a:spcAft>
                        <a:buClrTx/>
                        <a:buSzTx/>
                        <a:buFont typeface="Wingdings" panose="05000000000000000000" pitchFamily="2" charset="2"/>
                        <a:buNone/>
                        <a:tabLst/>
                        <a:defRPr/>
                      </a:pPr>
                      <a:r>
                        <a:rPr lang="el-GR" sz="2000" b="1" u="none" kern="1200" baseline="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     </a:t>
                      </a:r>
                      <a:r>
                        <a:rPr lang="en-US" sz="2000" b="1" u="none" kern="1200" baseline="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a:t>
                      </a:r>
                      <a:r>
                        <a:rPr lang="el-GR" sz="2000" b="1" u="none" kern="1200" baseline="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κατάλογος μαθημάτων)</a:t>
                      </a:r>
                      <a:endParaRPr lang="el-GR"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p>
                      <a:pPr marL="342900" indent="-342900" algn="l" defTabSz="914400" rtl="0" eaLnBrk="1" latinLnBrk="0" hangingPunct="1">
                        <a:lnSpc>
                          <a:spcPct val="115000"/>
                        </a:lnSpc>
                        <a:spcAft>
                          <a:spcPts val="0"/>
                        </a:spcAft>
                        <a:buFont typeface="Wingdings" panose="05000000000000000000" pitchFamily="2" charset="2"/>
                        <a:buChar char="Ø"/>
                      </a:pPr>
                      <a:r>
                        <a:rPr lang="en-US"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Learning Agreement  </a:t>
                      </a:r>
                      <a:endParaRPr lang="el-GR"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p>
                      <a:pPr algn="l" defTabSz="914400" rtl="0" eaLnBrk="1" latinLnBrk="0" hangingPunct="1">
                        <a:lnSpc>
                          <a:spcPct val="115000"/>
                        </a:lnSpc>
                        <a:spcAft>
                          <a:spcPts val="1200"/>
                        </a:spcAft>
                      </a:pPr>
                      <a:r>
                        <a:rPr lang="en-US"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      (</a:t>
                      </a:r>
                      <a:r>
                        <a:rPr lang="el-GR"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Συμφωνία Μάθησης</a:t>
                      </a:r>
                      <a:r>
                        <a:rPr lang="en-US"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a:t>
                      </a:r>
                      <a:endParaRPr lang="el-GR"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p>
                      <a:pPr marL="342900" indent="-342900" algn="l" defTabSz="914400" rtl="0" eaLnBrk="1" latinLnBrk="0" hangingPunct="1">
                        <a:lnSpc>
                          <a:spcPct val="115000"/>
                        </a:lnSpc>
                        <a:spcAft>
                          <a:spcPts val="0"/>
                        </a:spcAft>
                        <a:buFont typeface="Wingdings" panose="05000000000000000000" pitchFamily="2" charset="2"/>
                        <a:buChar char="Ø"/>
                      </a:pPr>
                      <a:r>
                        <a:rPr lang="en-US"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Transcript of Records</a:t>
                      </a:r>
                      <a:endParaRPr lang="el-GR"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p>
                      <a:pPr algn="l" defTabSz="914400" rtl="0" eaLnBrk="1" latinLnBrk="0" hangingPunct="1">
                        <a:lnSpc>
                          <a:spcPct val="115000"/>
                        </a:lnSpc>
                        <a:spcAft>
                          <a:spcPts val="0"/>
                        </a:spcAft>
                      </a:pPr>
                      <a:r>
                        <a:rPr lang="en-US"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     </a:t>
                      </a:r>
                      <a:r>
                        <a:rPr lang="el-GR"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 </a:t>
                      </a:r>
                      <a:r>
                        <a:rPr lang="en-US"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a:t>
                      </a:r>
                      <a:r>
                        <a:rPr lang="el-GR"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Αναλυτική Βαθμολογία</a:t>
                      </a:r>
                      <a:r>
                        <a:rPr lang="en-US"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a:t>
                      </a:r>
                      <a:endParaRPr lang="el-GR"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lumMod val="75000"/>
                      </a:schemeClr>
                    </a:solidFill>
                  </a:tcPr>
                </a:tc>
                <a:tc>
                  <a:txBody>
                    <a:bodyPr/>
                    <a:lstStyle/>
                    <a:p>
                      <a:pPr marL="0" lvl="0" indent="0" algn="ctr" defTabSz="914400" rtl="0" eaLnBrk="1" latinLnBrk="0" hangingPunct="1">
                        <a:lnSpc>
                          <a:spcPct val="115000"/>
                        </a:lnSpc>
                        <a:spcBef>
                          <a:spcPts val="600"/>
                        </a:spcBef>
                        <a:spcAft>
                          <a:spcPts val="1200"/>
                        </a:spcAft>
                        <a:buFont typeface="Wingdings"/>
                        <a:buNone/>
                        <a:tabLst>
                          <a:tab pos="457200" algn="l"/>
                        </a:tabLst>
                      </a:pPr>
                      <a:r>
                        <a:rPr lang="el-GR" sz="2400" b="1" u="sng" kern="1200" dirty="0">
                          <a:solidFill>
                            <a:schemeClr val="bg1"/>
                          </a:solidFill>
                          <a:latin typeface="Calibri" panose="020F0502020204030204" pitchFamily="34" charset="0"/>
                          <a:ea typeface="Calibri" panose="020F0502020204030204" pitchFamily="34" charset="0"/>
                          <a:cs typeface="Calibri" panose="020F0502020204030204" pitchFamily="34" charset="0"/>
                        </a:rPr>
                        <a:t>πρακτική άσκηση</a:t>
                      </a:r>
                      <a:endParaRPr lang="en-US" sz="2400" b="1" u="sng"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lvl="0" indent="0" algn="ctr" defTabSz="914400" rtl="0" eaLnBrk="1" latinLnBrk="0" hangingPunct="1">
                        <a:lnSpc>
                          <a:spcPct val="115000"/>
                        </a:lnSpc>
                        <a:spcBef>
                          <a:spcPts val="600"/>
                        </a:spcBef>
                        <a:spcAft>
                          <a:spcPts val="1200"/>
                        </a:spcAft>
                        <a:buFont typeface="Wingdings"/>
                        <a:buNone/>
                        <a:tabLst>
                          <a:tab pos="457200" algn="l"/>
                        </a:tabLst>
                      </a:pPr>
                      <a:endParaRPr lang="el-GR" sz="4000" b="1" u="sng" kern="1200" dirty="0">
                        <a:solidFill>
                          <a:schemeClr val="tx2">
                            <a:lumMod val="60000"/>
                            <a:lumOff val="40000"/>
                          </a:schemeClr>
                        </a:solidFill>
                        <a:latin typeface="Calibri" panose="020F0502020204030204" pitchFamily="34" charset="0"/>
                        <a:ea typeface="Calibri" panose="020F0502020204030204" pitchFamily="34" charset="0"/>
                        <a:cs typeface="Calibri" panose="020F0502020204030204" pitchFamily="34" charset="0"/>
                      </a:endParaRPr>
                    </a:p>
                    <a:p>
                      <a:pPr marL="342900" indent="-342900" algn="l" defTabSz="914400" rtl="0" eaLnBrk="1" latinLnBrk="0" hangingPunct="1">
                        <a:lnSpc>
                          <a:spcPct val="115000"/>
                        </a:lnSpc>
                        <a:spcAft>
                          <a:spcPts val="0"/>
                        </a:spcAft>
                        <a:buFont typeface="Wingdings" panose="05000000000000000000" pitchFamily="2" charset="2"/>
                        <a:buChar char="Ø"/>
                      </a:pPr>
                      <a:r>
                        <a:rPr lang="en-US"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Learning Agreement  </a:t>
                      </a:r>
                      <a:endParaRPr lang="el-GR"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p>
                      <a:pPr marL="0" algn="l" defTabSz="914400" rtl="0" eaLnBrk="1" latinLnBrk="0" hangingPunct="1">
                        <a:lnSpc>
                          <a:spcPct val="115000"/>
                        </a:lnSpc>
                        <a:spcAft>
                          <a:spcPts val="1200"/>
                        </a:spcAft>
                      </a:pPr>
                      <a:r>
                        <a:rPr lang="en-US"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      (</a:t>
                      </a:r>
                      <a:r>
                        <a:rPr lang="el-GR"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Συμφωνία Μάθησης)</a:t>
                      </a:r>
                    </a:p>
                    <a:p>
                      <a:pPr marL="342900" indent="-342900" algn="l" defTabSz="914400" rtl="0" eaLnBrk="1" latinLnBrk="0" hangingPunct="1">
                        <a:lnSpc>
                          <a:spcPct val="115000"/>
                        </a:lnSpc>
                        <a:spcAft>
                          <a:spcPts val="0"/>
                        </a:spcAft>
                        <a:buFont typeface="Wingdings" panose="05000000000000000000" pitchFamily="2" charset="2"/>
                        <a:buChar char="Ø"/>
                      </a:pPr>
                      <a:r>
                        <a:rPr lang="en-US"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Traineeship certificate</a:t>
                      </a:r>
                      <a:endParaRPr lang="el-GR" sz="24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endParaRPr>
                    </a:p>
                    <a:p>
                      <a:pPr algn="l" defTabSz="914400" rtl="0" eaLnBrk="1" latinLnBrk="0" hangingPunct="1">
                        <a:lnSpc>
                          <a:spcPct val="115000"/>
                        </a:lnSpc>
                        <a:spcAft>
                          <a:spcPts val="0"/>
                        </a:spcAft>
                      </a:pPr>
                      <a:r>
                        <a:rPr lang="el-GR" sz="2000" b="1" u="none"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     (Βεβαίωση πρακτικής άσκησης)</a:t>
                      </a:r>
                      <a:endParaRPr lang="el-GR" sz="1100" u="none"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lumMod val="7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9051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3255206" y="1052735"/>
            <a:ext cx="2739131" cy="646331"/>
          </a:xfrm>
          <a:prstGeom prst="rect">
            <a:avLst/>
          </a:prstGeom>
        </p:spPr>
        <p:txBody>
          <a:bodyPr wrap="square">
            <a:spAutoFit/>
          </a:bodyPr>
          <a:lstStyle/>
          <a:p>
            <a:r>
              <a:rPr lang="el-GR" sz="36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Αναγνώριση</a:t>
            </a:r>
          </a:p>
        </p:txBody>
      </p:sp>
      <p:sp>
        <p:nvSpPr>
          <p:cNvPr id="2" name="Ορθογώνιο 1"/>
          <p:cNvSpPr/>
          <p:nvPr/>
        </p:nvSpPr>
        <p:spPr>
          <a:xfrm>
            <a:off x="556319" y="2132856"/>
            <a:ext cx="8136904" cy="646331"/>
          </a:xfrm>
          <a:prstGeom prst="rect">
            <a:avLst/>
          </a:prstGeom>
        </p:spPr>
        <p:txBody>
          <a:bodyPr wrap="square">
            <a:spAutoFit/>
          </a:bodyPr>
          <a:lstStyle/>
          <a:p>
            <a:pPr algn="ctr" eaLnBrk="0" fontAlgn="base" hangingPunct="0">
              <a:spcBef>
                <a:spcPct val="20000"/>
              </a:spcBef>
              <a:spcAft>
                <a:spcPct val="0"/>
              </a:spcAft>
              <a:buClr>
                <a:schemeClr val="tx2"/>
              </a:buClr>
              <a:defRPr/>
            </a:pPr>
            <a:r>
              <a:rPr lang="en-US" sz="3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ECTS</a:t>
            </a:r>
            <a:r>
              <a:rPr lang="en-US" sz="2600" kern="0" dirty="0">
                <a:solidFill>
                  <a:schemeClr val="accent2"/>
                </a:solidFill>
              </a:rPr>
              <a:t> </a:t>
            </a:r>
            <a:endParaRPr lang="el-GR" sz="2600" kern="0" dirty="0">
              <a:solidFill>
                <a:schemeClr val="accent2"/>
              </a:solidFill>
            </a:endParaRPr>
          </a:p>
        </p:txBody>
      </p:sp>
      <p:sp>
        <p:nvSpPr>
          <p:cNvPr id="7" name="Ορθογώνιο 6"/>
          <p:cNvSpPr/>
          <p:nvPr/>
        </p:nvSpPr>
        <p:spPr>
          <a:xfrm>
            <a:off x="683568" y="2636912"/>
            <a:ext cx="7704856" cy="369332"/>
          </a:xfrm>
          <a:prstGeom prst="rect">
            <a:avLst/>
          </a:prstGeom>
        </p:spPr>
        <p:txBody>
          <a:bodyPr wrap="square">
            <a:spAutoFit/>
          </a:bodyPr>
          <a:lstStyle/>
          <a:p>
            <a:pPr algn="ctr" eaLnBrk="0" fontAlgn="base" hangingPunct="0">
              <a:spcBef>
                <a:spcPct val="20000"/>
              </a:spcBef>
              <a:spcAft>
                <a:spcPct val="0"/>
              </a:spcAft>
              <a:buClr>
                <a:schemeClr val="tx2"/>
              </a:buClr>
              <a:defRPr/>
            </a:pP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Υποστηρικτικά έγγραφα του  </a:t>
            </a:r>
            <a: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ECTS</a:t>
            </a: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για την κινητικότητα</a:t>
            </a:r>
            <a:r>
              <a:rPr lang="el-GR"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Ορθογώνιο 7"/>
          <p:cNvSpPr/>
          <p:nvPr/>
        </p:nvSpPr>
        <p:spPr>
          <a:xfrm>
            <a:off x="683568" y="4252180"/>
            <a:ext cx="7704856" cy="1831271"/>
          </a:xfrm>
          <a:prstGeom prst="rect">
            <a:avLst/>
          </a:prstGeom>
        </p:spPr>
        <p:txBody>
          <a:bodyPr wrap="square">
            <a:spAutoFit/>
          </a:bodyPr>
          <a:lstStyle/>
          <a:p>
            <a:pPr marL="285750" indent="-285750">
              <a:spcAft>
                <a:spcPts val="600"/>
              </a:spcAft>
              <a:buFont typeface="Arial" panose="020B0604020202020204" pitchFamily="34" charset="0"/>
              <a:buChar char="•"/>
            </a:pP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Τριμερής Συμφωνία</a:t>
            </a:r>
          </a:p>
          <a:p>
            <a:pPr marL="285750" indent="-285750">
              <a:spcAft>
                <a:spcPts val="600"/>
              </a:spcAft>
              <a:buFont typeface="Arial" panose="020B0604020202020204" pitchFamily="34" charset="0"/>
              <a:buChar char="•"/>
            </a:pP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Παρέχει επίσημη δέσμευση μεταξύ του φοιτητή, του Πανεπιστημίου αποστολής, και του Ιδρύματος/οργανισμού/επιχείρησης υποδοχής για</a:t>
            </a:r>
            <a: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τις λεπτομέρειες της κινητικότητας,  όλες τις μαθησιακές δραστηριότητες που θα πραγματοποιηθούν και τα μαθησιακά αποτελέσματα που θα αναγνωριστούν. </a:t>
            </a:r>
          </a:p>
        </p:txBody>
      </p:sp>
      <p:graphicFrame>
        <p:nvGraphicFramePr>
          <p:cNvPr id="4" name="Πίνακας 3"/>
          <p:cNvGraphicFramePr>
            <a:graphicFrameLocks noGrp="1"/>
          </p:cNvGraphicFramePr>
          <p:nvPr>
            <p:extLst>
              <p:ext uri="{D42A27DB-BD31-4B8C-83A1-F6EECF244321}">
                <p14:modId xmlns:p14="http://schemas.microsoft.com/office/powerpoint/2010/main" val="1057439988"/>
              </p:ext>
            </p:extLst>
          </p:nvPr>
        </p:nvGraphicFramePr>
        <p:xfrm>
          <a:off x="1060451" y="3068960"/>
          <a:ext cx="6895925" cy="822960"/>
        </p:xfrm>
        <a:graphic>
          <a:graphicData uri="http://schemas.openxmlformats.org/drawingml/2006/table">
            <a:tbl>
              <a:tblPr firstRow="1" bandRow="1">
                <a:tableStyleId>{5C22544A-7EE6-4342-B048-85BDC9FD1C3A}</a:tableStyleId>
              </a:tblPr>
              <a:tblGrid>
                <a:gridCol w="6895925">
                  <a:extLst>
                    <a:ext uri="{9D8B030D-6E8A-4147-A177-3AD203B41FA5}">
                      <a16:colId xmlns:a16="http://schemas.microsoft.com/office/drawing/2014/main" val="20000"/>
                    </a:ext>
                  </a:extLst>
                </a:gridCol>
              </a:tblGrid>
              <a:tr h="120248">
                <a:tc>
                  <a:txBody>
                    <a:bodyPr/>
                    <a:lstStyle/>
                    <a:p>
                      <a:pPr algn="ct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Learning Agreement </a:t>
                      </a:r>
                      <a: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t>(Συμφωνία Μάθησης) </a:t>
                      </a:r>
                    </a:p>
                    <a:p>
                      <a:pPr algn="ctr"/>
                      <a: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t>για σπουδές  ή  για πρακτική άσκηση</a:t>
                      </a:r>
                      <a:endPar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909303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3255206" y="1052735"/>
            <a:ext cx="2739131" cy="646331"/>
          </a:xfrm>
          <a:prstGeom prst="rect">
            <a:avLst/>
          </a:prstGeom>
        </p:spPr>
        <p:txBody>
          <a:bodyPr wrap="square">
            <a:spAutoFit/>
          </a:bodyPr>
          <a:lstStyle/>
          <a:p>
            <a:r>
              <a:rPr lang="el-GR" sz="36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Αναγνώριση</a:t>
            </a:r>
          </a:p>
        </p:txBody>
      </p:sp>
      <p:sp>
        <p:nvSpPr>
          <p:cNvPr id="2" name="Ορθογώνιο 1"/>
          <p:cNvSpPr/>
          <p:nvPr/>
        </p:nvSpPr>
        <p:spPr>
          <a:xfrm>
            <a:off x="556319" y="2132856"/>
            <a:ext cx="8136904" cy="646331"/>
          </a:xfrm>
          <a:prstGeom prst="rect">
            <a:avLst/>
          </a:prstGeom>
        </p:spPr>
        <p:txBody>
          <a:bodyPr wrap="square">
            <a:spAutoFit/>
          </a:bodyPr>
          <a:lstStyle/>
          <a:p>
            <a:pPr algn="ctr" eaLnBrk="0" fontAlgn="base" hangingPunct="0">
              <a:spcBef>
                <a:spcPct val="20000"/>
              </a:spcBef>
              <a:spcAft>
                <a:spcPct val="0"/>
              </a:spcAft>
              <a:buClr>
                <a:schemeClr val="tx2"/>
              </a:buClr>
              <a:defRPr/>
            </a:pPr>
            <a:r>
              <a:rPr lang="en-US" sz="3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ECTS</a:t>
            </a:r>
            <a:r>
              <a:rPr lang="en-US" sz="2600" kern="0" dirty="0">
                <a:solidFill>
                  <a:schemeClr val="accent2"/>
                </a:solidFill>
              </a:rPr>
              <a:t> </a:t>
            </a:r>
            <a:endParaRPr lang="el-GR" sz="2600" kern="0" dirty="0">
              <a:solidFill>
                <a:schemeClr val="accent2"/>
              </a:solidFill>
            </a:endParaRPr>
          </a:p>
        </p:txBody>
      </p:sp>
      <p:sp>
        <p:nvSpPr>
          <p:cNvPr id="7" name="Ορθογώνιο 6"/>
          <p:cNvSpPr/>
          <p:nvPr/>
        </p:nvSpPr>
        <p:spPr>
          <a:xfrm>
            <a:off x="683568" y="2636912"/>
            <a:ext cx="7704856" cy="369332"/>
          </a:xfrm>
          <a:prstGeom prst="rect">
            <a:avLst/>
          </a:prstGeom>
        </p:spPr>
        <p:txBody>
          <a:bodyPr wrap="square">
            <a:spAutoFit/>
          </a:bodyPr>
          <a:lstStyle/>
          <a:p>
            <a:pPr algn="ctr" eaLnBrk="0" fontAlgn="base" hangingPunct="0">
              <a:spcBef>
                <a:spcPct val="20000"/>
              </a:spcBef>
              <a:spcAft>
                <a:spcPct val="0"/>
              </a:spcAft>
              <a:buClr>
                <a:schemeClr val="tx2"/>
              </a:buClr>
              <a:defRPr/>
            </a:pP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Υποστηρικτικά έγγραφα του  </a:t>
            </a:r>
            <a: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ECTS</a:t>
            </a: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για την κινητικότητα</a:t>
            </a:r>
            <a:r>
              <a:rPr lang="el-GR"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Ορθογώνιο 7"/>
          <p:cNvSpPr/>
          <p:nvPr/>
        </p:nvSpPr>
        <p:spPr>
          <a:xfrm>
            <a:off x="655985" y="4003775"/>
            <a:ext cx="7704856" cy="2623795"/>
          </a:xfrm>
          <a:prstGeom prst="rect">
            <a:avLst/>
          </a:prstGeom>
        </p:spPr>
        <p:txBody>
          <a:bodyPr wrap="square">
            <a:spAutoFit/>
          </a:bodyPr>
          <a:lstStyle/>
          <a:p>
            <a:pPr>
              <a:spcAft>
                <a:spcPts val="300"/>
              </a:spcAft>
            </a:pP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Purpose</a:t>
            </a:r>
          </a:p>
          <a:p>
            <a:pPr algn="just">
              <a:spcAft>
                <a:spcPts val="300"/>
              </a:spcAft>
            </a:pPr>
            <a:r>
              <a:rPr lang="en-US" dirty="0">
                <a:solidFill>
                  <a:srgbClr val="002060"/>
                </a:solidFill>
                <a:latin typeface="Calibri" panose="020F0502020204030204" pitchFamily="34" charset="0"/>
                <a:ea typeface="Calibri" panose="020F0502020204030204" pitchFamily="34" charset="0"/>
                <a:cs typeface="Calibri" panose="020F0502020204030204" pitchFamily="34" charset="0"/>
              </a:rPr>
              <a:t>The purpose of the Learning Agreement is to provide a transparent and efficient preparation of the exchange to make sure that students receive recognition for the activities successfully completed abroad.</a:t>
            </a:r>
          </a:p>
          <a:p>
            <a:pPr algn="just">
              <a:spcAft>
                <a:spcPts val="300"/>
              </a:spcAft>
            </a:pPr>
            <a:r>
              <a:rPr lang="en-US" dirty="0">
                <a:solidFill>
                  <a:srgbClr val="002060"/>
                </a:solidFill>
                <a:latin typeface="Calibri" panose="020F0502020204030204" pitchFamily="34" charset="0"/>
                <a:ea typeface="Calibri" panose="020F0502020204030204" pitchFamily="34" charset="0"/>
                <a:cs typeface="Calibri" panose="020F0502020204030204" pitchFamily="34" charset="0"/>
              </a:rPr>
              <a:t>The Learning Agreement sets out the programme of the studies or the traineeship to be followed abroad. It must be approved by the student, the sending and the receiving institution, </a:t>
            </a:r>
            <a:r>
              <a:rPr lang="en-US" dirty="0" err="1">
                <a:solidFill>
                  <a:srgbClr val="002060"/>
                </a:solidFill>
                <a:latin typeface="Calibri" panose="020F0502020204030204" pitchFamily="34" charset="0"/>
                <a:ea typeface="Calibri" panose="020F0502020204030204" pitchFamily="34" charset="0"/>
                <a:cs typeface="Calibri" panose="020F0502020204030204" pitchFamily="34" charset="0"/>
              </a:rPr>
              <a:t>organisation</a:t>
            </a:r>
            <a:r>
              <a:rPr lang="en-US" dirty="0">
                <a:solidFill>
                  <a:srgbClr val="002060"/>
                </a:solidFill>
                <a:latin typeface="Calibri" panose="020F0502020204030204" pitchFamily="34" charset="0"/>
                <a:ea typeface="Calibri" panose="020F0502020204030204" pitchFamily="34" charset="0"/>
                <a:cs typeface="Calibri" panose="020F0502020204030204" pitchFamily="34" charset="0"/>
              </a:rPr>
              <a:t> or enterprise </a:t>
            </a:r>
            <a:r>
              <a:rPr lang="en-US" u="sng" dirty="0">
                <a:solidFill>
                  <a:srgbClr val="002060"/>
                </a:solidFill>
                <a:latin typeface="Calibri" panose="020F0502020204030204" pitchFamily="34" charset="0"/>
                <a:ea typeface="Calibri" panose="020F0502020204030204" pitchFamily="34" charset="0"/>
                <a:cs typeface="Calibri" panose="020F0502020204030204" pitchFamily="34" charset="0"/>
              </a:rPr>
              <a:t>before</a:t>
            </a:r>
            <a:r>
              <a:rPr lang="en-US" dirty="0">
                <a:solidFill>
                  <a:srgbClr val="002060"/>
                </a:solidFill>
                <a:latin typeface="Calibri" panose="020F0502020204030204" pitchFamily="34" charset="0"/>
                <a:ea typeface="Calibri" panose="020F0502020204030204" pitchFamily="34" charset="0"/>
                <a:cs typeface="Calibri" panose="020F0502020204030204" pitchFamily="34" charset="0"/>
              </a:rPr>
              <a:t> the start of the exchange.</a:t>
            </a:r>
          </a:p>
          <a:p>
            <a:pPr algn="r"/>
            <a:r>
              <a:rPr lang="en-US" sz="1100" b="1" dirty="0">
                <a:latin typeface="Calibri" panose="020F0502020204030204" pitchFamily="34" charset="0"/>
                <a:ea typeface="Calibri" panose="020F0502020204030204" pitchFamily="34" charset="0"/>
                <a:cs typeface="Calibri" panose="020F0502020204030204" pitchFamily="34" charset="0"/>
                <a:hlinkClick r:id="rId3"/>
              </a:rPr>
              <a:t>https://erasmus-plus.ec.europa.eu/resources-and-tools/mobility-and-learning-agreements/learning-agreements</a:t>
            </a:r>
            <a:r>
              <a:rPr lang="en-US" sz="1100" b="1" dirty="0">
                <a:latin typeface="Calibri" panose="020F0502020204030204" pitchFamily="34" charset="0"/>
                <a:ea typeface="Calibri" panose="020F0502020204030204" pitchFamily="34" charset="0"/>
                <a:cs typeface="Calibri" panose="020F0502020204030204" pitchFamily="34" charset="0"/>
              </a:rPr>
              <a:t> </a:t>
            </a:r>
          </a:p>
        </p:txBody>
      </p:sp>
      <p:graphicFrame>
        <p:nvGraphicFramePr>
          <p:cNvPr id="4" name="Πίνακας 3"/>
          <p:cNvGraphicFramePr>
            <a:graphicFrameLocks noGrp="1"/>
          </p:cNvGraphicFramePr>
          <p:nvPr>
            <p:extLst/>
          </p:nvPr>
        </p:nvGraphicFramePr>
        <p:xfrm>
          <a:off x="1060451" y="3068960"/>
          <a:ext cx="6895925" cy="822960"/>
        </p:xfrm>
        <a:graphic>
          <a:graphicData uri="http://schemas.openxmlformats.org/drawingml/2006/table">
            <a:tbl>
              <a:tblPr firstRow="1" bandRow="1">
                <a:tableStyleId>{5C22544A-7EE6-4342-B048-85BDC9FD1C3A}</a:tableStyleId>
              </a:tblPr>
              <a:tblGrid>
                <a:gridCol w="6895925">
                  <a:extLst>
                    <a:ext uri="{9D8B030D-6E8A-4147-A177-3AD203B41FA5}">
                      <a16:colId xmlns:a16="http://schemas.microsoft.com/office/drawing/2014/main" val="20000"/>
                    </a:ext>
                  </a:extLst>
                </a:gridCol>
              </a:tblGrid>
              <a:tr h="120248">
                <a:tc>
                  <a:txBody>
                    <a:bodyPr/>
                    <a:lstStyle/>
                    <a:p>
                      <a:pPr algn="ct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Learning Agreement </a:t>
                      </a:r>
                      <a: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t>(Συμφωνία Μάθησης) </a:t>
                      </a:r>
                    </a:p>
                    <a:p>
                      <a:pPr algn="ctr"/>
                      <a: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t>για σπουδές  ή  για πρακτική άσκηση</a:t>
                      </a:r>
                      <a:endPar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82696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294569" y="1067245"/>
            <a:ext cx="2739131" cy="646331"/>
          </a:xfrm>
          <a:prstGeom prst="rect">
            <a:avLst/>
          </a:prstGeom>
        </p:spPr>
        <p:txBody>
          <a:bodyPr wrap="square">
            <a:spAutoFit/>
          </a:bodyPr>
          <a:lstStyle/>
          <a:p>
            <a:r>
              <a:rPr lang="el-GR" sz="36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Αναγνώριση</a:t>
            </a:r>
          </a:p>
        </p:txBody>
      </p:sp>
      <p:graphicFrame>
        <p:nvGraphicFramePr>
          <p:cNvPr id="4" name="Πίνακας 3"/>
          <p:cNvGraphicFramePr>
            <a:graphicFrameLocks noGrp="1"/>
          </p:cNvGraphicFramePr>
          <p:nvPr>
            <p:extLst>
              <p:ext uri="{D42A27DB-BD31-4B8C-83A1-F6EECF244321}">
                <p14:modId xmlns:p14="http://schemas.microsoft.com/office/powerpoint/2010/main" val="2035992452"/>
              </p:ext>
            </p:extLst>
          </p:nvPr>
        </p:nvGraphicFramePr>
        <p:xfrm>
          <a:off x="3347864" y="1171342"/>
          <a:ext cx="4651372" cy="518160"/>
        </p:xfrm>
        <a:graphic>
          <a:graphicData uri="http://schemas.openxmlformats.org/drawingml/2006/table">
            <a:tbl>
              <a:tblPr firstRow="1" bandRow="1">
                <a:tableStyleId>{5C22544A-7EE6-4342-B048-85BDC9FD1C3A}</a:tableStyleId>
              </a:tblPr>
              <a:tblGrid>
                <a:gridCol w="4651372">
                  <a:extLst>
                    <a:ext uri="{9D8B030D-6E8A-4147-A177-3AD203B41FA5}">
                      <a16:colId xmlns:a16="http://schemas.microsoft.com/office/drawing/2014/main" val="20000"/>
                    </a:ext>
                  </a:extLst>
                </a:gridCol>
              </a:tblGrid>
              <a:tr h="120248">
                <a:tc>
                  <a:txBody>
                    <a:bodyPr/>
                    <a:lstStyle/>
                    <a:p>
                      <a:pPr algn="ct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ECTS  </a:t>
                      </a:r>
                      <a:r>
                        <a:rPr lang="en-US" sz="2800" b="1" dirty="0">
                          <a:solidFill>
                            <a:schemeClr val="accent1">
                              <a:lumMod val="20000"/>
                              <a:lumOff val="80000"/>
                            </a:schemeClr>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Learning Agreement</a:t>
                      </a:r>
                      <a:r>
                        <a:rPr lang="en-US" sz="2400" b="1" dirty="0">
                          <a:solidFill>
                            <a:schemeClr val="accent1">
                              <a:lumMod val="20000"/>
                              <a:lumOff val="80000"/>
                            </a:schemeClr>
                          </a:solidFill>
                          <a:latin typeface="Calibri" panose="020F0502020204030204" pitchFamily="34" charset="0"/>
                          <a:ea typeface="Calibri" panose="020F0502020204030204" pitchFamily="34" charset="0"/>
                          <a:cs typeface="Calibri" panose="020F0502020204030204" pitchFamily="34" charset="0"/>
                        </a:rPr>
                        <a:t> </a:t>
                      </a:r>
                      <a:endParaRPr lang="el-GR" sz="2400" dirty="0">
                        <a:solidFill>
                          <a:schemeClr val="accent1">
                            <a:lumMod val="20000"/>
                            <a:lumOff val="80000"/>
                          </a:schemeClr>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bl>
          </a:graphicData>
        </a:graphic>
      </p:graphicFrame>
      <p:sp>
        <p:nvSpPr>
          <p:cNvPr id="10" name="Ορθογώνιο 9"/>
          <p:cNvSpPr/>
          <p:nvPr/>
        </p:nvSpPr>
        <p:spPr>
          <a:xfrm>
            <a:off x="371974" y="3410631"/>
            <a:ext cx="8400049" cy="3287054"/>
          </a:xfrm>
          <a:prstGeom prst="rect">
            <a:avLst/>
          </a:prstGeom>
        </p:spPr>
        <p:txBody>
          <a:bodyPr wrap="square">
            <a:spAutoFit/>
          </a:bodyPr>
          <a:lstStyle/>
          <a:p>
            <a:pPr eaLnBrk="0" fontAlgn="base" hangingPunct="0">
              <a:spcBef>
                <a:spcPct val="20000"/>
              </a:spcBef>
              <a:spcAft>
                <a:spcPct val="0"/>
              </a:spcAft>
              <a:buClr>
                <a:schemeClr val="tx2"/>
              </a:buClr>
              <a:defRPr/>
            </a:pP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1.</a:t>
            </a:r>
            <a:r>
              <a:rPr lang="en-US"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 </a:t>
            </a: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Στοιχεία φοιτητή και Ιδρυμάτων</a:t>
            </a:r>
          </a:p>
          <a:p>
            <a:pPr eaLnBrk="0" fontAlgn="base" hangingPunct="0">
              <a:spcBef>
                <a:spcPct val="20000"/>
              </a:spcBef>
              <a:spcAft>
                <a:spcPct val="0"/>
              </a:spcAft>
              <a:buClr>
                <a:schemeClr val="tx2"/>
              </a:buClr>
              <a:defRPr/>
            </a:pP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2. Τύπος κινητικότητας </a:t>
            </a:r>
            <a:r>
              <a:rPr lang="el-GR" sz="1400" dirty="0">
                <a:latin typeface="Calibri" panose="020F0502020204030204" pitchFamily="34" charset="0"/>
                <a:ea typeface="Calibri" panose="020F0502020204030204" pitchFamily="34" charset="0"/>
                <a:cs typeface="Calibri" panose="020F0502020204030204" pitchFamily="34" charset="0"/>
              </a:rPr>
              <a:t>(μακροχρόνια φυσική ή μικτή, βραχυχρόνια μικτή, υποψηφίων διδακτόρων)</a:t>
            </a:r>
          </a:p>
          <a:p>
            <a:pPr eaLnBrk="0" fontAlgn="base" hangingPunct="0">
              <a:spcBef>
                <a:spcPct val="20000"/>
              </a:spcBef>
              <a:spcAft>
                <a:spcPct val="0"/>
              </a:spcAft>
              <a:buClr>
                <a:schemeClr val="tx2"/>
              </a:buClr>
              <a:defRPr/>
            </a:pPr>
            <a:r>
              <a:rPr lang="en-US"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     -</a:t>
            </a: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 Μακροχρόνια κινητικότητα </a:t>
            </a:r>
          </a:p>
          <a:p>
            <a:pPr marL="452438" indent="-182563" eaLnBrk="0" fontAlgn="base" hangingPunct="0">
              <a:spcBef>
                <a:spcPct val="20000"/>
              </a:spcBef>
              <a:spcAft>
                <a:spcPct val="0"/>
              </a:spcAft>
              <a:buClr>
                <a:schemeClr val="tx2"/>
              </a:buClr>
              <a:buFont typeface="Arial" panose="020B0604020202020204" pitchFamily="34" charset="0"/>
              <a:buChar char="•"/>
              <a:defRPr/>
            </a:pPr>
            <a:r>
              <a:rPr lang="en-US" sz="1400" dirty="0">
                <a:latin typeface="Calibri" panose="020F0502020204030204" pitchFamily="34" charset="0"/>
                <a:ea typeface="Calibri" panose="020F0502020204030204" pitchFamily="34" charset="0"/>
                <a:cs typeface="Calibri" panose="020F0502020204030204" pitchFamily="34" charset="0"/>
              </a:rPr>
              <a:t>Study Programme at the Receiving Institution</a:t>
            </a:r>
            <a:r>
              <a:rPr lang="el-GR" sz="1400" dirty="0">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TABLE A)</a:t>
            </a:r>
          </a:p>
          <a:p>
            <a:pPr marL="452438" indent="-182563" eaLnBrk="0" fontAlgn="base" hangingPunct="0">
              <a:spcBef>
                <a:spcPct val="20000"/>
              </a:spcBef>
              <a:spcAft>
                <a:spcPct val="0"/>
              </a:spcAft>
              <a:buClr>
                <a:schemeClr val="tx2"/>
              </a:buClr>
              <a:buFont typeface="Arial" panose="020B0604020202020204" pitchFamily="34" charset="0"/>
              <a:buChar char="•"/>
              <a:defRPr/>
            </a:pPr>
            <a:r>
              <a:rPr lang="en-US" sz="1400" dirty="0">
                <a:latin typeface="Calibri" panose="020F0502020204030204" pitchFamily="34" charset="0"/>
                <a:ea typeface="Calibri" panose="020F0502020204030204" pitchFamily="34" charset="0"/>
                <a:cs typeface="Calibri" panose="020F0502020204030204" pitchFamily="34" charset="0"/>
              </a:rPr>
              <a:t>Recognition at the Sending Institution: </a:t>
            </a:r>
            <a:r>
              <a:rPr lang="en-US" sz="1400" dirty="0">
                <a:solidFill>
                  <a:srgbClr val="000000"/>
                </a:solidFill>
                <a:latin typeface="Calibri" panose="020F0502020204030204" pitchFamily="34" charset="0"/>
              </a:rPr>
              <a:t>educational components that will be replaced in student’s degree by the Sending Institution </a:t>
            </a:r>
            <a:r>
              <a:rPr lang="en-US" sz="1400" dirty="0">
                <a:latin typeface="Calibri" panose="020F0502020204030204" pitchFamily="34" charset="0"/>
                <a:ea typeface="Calibri" panose="020F0502020204030204" pitchFamily="34" charset="0"/>
                <a:cs typeface="Calibri" panose="020F0502020204030204" pitchFamily="34" charset="0"/>
              </a:rPr>
              <a:t>(TABLE B)</a:t>
            </a:r>
          </a:p>
          <a:p>
            <a:pPr marL="452438" indent="-182563" eaLnBrk="0" fontAlgn="base" hangingPunct="0">
              <a:spcBef>
                <a:spcPct val="20000"/>
              </a:spcBef>
              <a:spcAft>
                <a:spcPct val="0"/>
              </a:spcAft>
              <a:buClr>
                <a:schemeClr val="tx2"/>
              </a:buClr>
              <a:buFont typeface="Arial" panose="020B0604020202020204" pitchFamily="34" charset="0"/>
              <a:buChar char="•"/>
              <a:defRPr/>
            </a:pPr>
            <a:r>
              <a:rPr lang="en-US" sz="1400" i="1" dirty="0">
                <a:latin typeface="Calibri" panose="020F0502020204030204" pitchFamily="34" charset="0"/>
                <a:ea typeface="Calibri" panose="020F0502020204030204" pitchFamily="34" charset="0"/>
                <a:cs typeface="Calibri" panose="020F0502020204030204" pitchFamily="34" charset="0"/>
              </a:rPr>
              <a:t>if applicable</a:t>
            </a:r>
            <a:r>
              <a:rPr lang="en-US" sz="1400" dirty="0">
                <a:latin typeface="Calibri" panose="020F0502020204030204" pitchFamily="34" charset="0"/>
                <a:ea typeface="Calibri" panose="020F0502020204030204" pitchFamily="34" charset="0"/>
                <a:cs typeface="Calibri" panose="020F0502020204030204" pitchFamily="34" charset="0"/>
              </a:rPr>
              <a:t>: Description of a virtual component at Receiving and recognition at the Sending Institution (C)</a:t>
            </a:r>
            <a:endParaRPr lang="el-GR" sz="1400" dirty="0">
              <a:latin typeface="Calibri" panose="020F0502020204030204" pitchFamily="34" charset="0"/>
              <a:ea typeface="Calibri" panose="020F0502020204030204" pitchFamily="34" charset="0"/>
              <a:cs typeface="Calibri" panose="020F0502020204030204" pitchFamily="34" charset="0"/>
            </a:endParaRPr>
          </a:p>
          <a:p>
            <a:pPr marL="452438" indent="-182563" eaLnBrk="0" fontAlgn="base" hangingPunct="0">
              <a:spcBef>
                <a:spcPct val="20000"/>
              </a:spcBef>
              <a:spcAft>
                <a:spcPct val="0"/>
              </a:spcAft>
              <a:buClr>
                <a:schemeClr val="tx2"/>
              </a:buClr>
              <a:buFont typeface="Arial" panose="020B0604020202020204" pitchFamily="34" charset="0"/>
              <a:buChar char="•"/>
              <a:defRPr/>
            </a:pPr>
            <a:r>
              <a:rPr lang="en-US" sz="1400" dirty="0">
                <a:latin typeface="Calibri" panose="020F0502020204030204" pitchFamily="34" charset="0"/>
                <a:ea typeface="Calibri" panose="020F0502020204030204" pitchFamily="34" charset="0"/>
                <a:cs typeface="Calibri" panose="020F0502020204030204" pitchFamily="34" charset="0"/>
              </a:rPr>
              <a:t>Commitment of the three parties </a:t>
            </a:r>
            <a:r>
              <a:rPr lang="el-GR" sz="1400" dirty="0">
                <a:latin typeface="Calibri" panose="020F0502020204030204" pitchFamily="34" charset="0"/>
                <a:ea typeface="Calibri" panose="020F0502020204030204" pitchFamily="34" charset="0"/>
                <a:cs typeface="Calibri" panose="020F0502020204030204" pitchFamily="34" charset="0"/>
              </a:rPr>
              <a:t>(</a:t>
            </a:r>
            <a:r>
              <a:rPr lang="el-GR" sz="1400" b="1" dirty="0">
                <a:solidFill>
                  <a:schemeClr val="accent2"/>
                </a:solidFill>
                <a:latin typeface="Calibri" panose="020F0502020204030204" pitchFamily="34" charset="0"/>
                <a:ea typeface="Calibri" panose="020F0502020204030204" pitchFamily="34" charset="0"/>
                <a:cs typeface="Calibri" panose="020F0502020204030204" pitchFamily="34" charset="0"/>
              </a:rPr>
              <a:t>δέσμευση</a:t>
            </a:r>
            <a:r>
              <a:rPr lang="el-GR" sz="1400" dirty="0">
                <a:latin typeface="Calibri" panose="020F0502020204030204" pitchFamily="34" charset="0"/>
                <a:ea typeface="Calibri" panose="020F0502020204030204" pitchFamily="34" charset="0"/>
                <a:cs typeface="Calibri" panose="020F0502020204030204" pitchFamily="34" charset="0"/>
              </a:rPr>
              <a:t>)</a:t>
            </a:r>
            <a:endParaRPr lang="en-US" sz="1400" dirty="0">
              <a:latin typeface="Calibri" panose="020F0502020204030204" pitchFamily="34" charset="0"/>
              <a:ea typeface="Calibri" panose="020F0502020204030204" pitchFamily="34" charset="0"/>
              <a:cs typeface="Calibri" panose="020F0502020204030204" pitchFamily="34" charset="0"/>
            </a:endParaRPr>
          </a:p>
          <a:p>
            <a:pPr marL="452438" indent="-182563" eaLnBrk="0" fontAlgn="base" hangingPunct="0">
              <a:spcBef>
                <a:spcPct val="20000"/>
              </a:spcBef>
              <a:spcAft>
                <a:spcPct val="0"/>
              </a:spcAft>
              <a:buClr>
                <a:schemeClr val="tx2"/>
              </a:buClr>
              <a:buFont typeface="Arial" panose="020B0604020202020204" pitchFamily="34" charset="0"/>
              <a:buChar char="•"/>
              <a:defRPr/>
            </a:pPr>
            <a:r>
              <a:rPr lang="en-US" sz="1400" dirty="0">
                <a:latin typeface="Calibri" panose="020F0502020204030204" pitchFamily="34" charset="0"/>
                <a:ea typeface="Calibri" panose="020F0502020204030204" pitchFamily="34" charset="0"/>
                <a:cs typeface="Calibri" panose="020F0502020204030204" pitchFamily="34" charset="0"/>
              </a:rPr>
              <a:t>Exceptional changes to the learning agreement (TABLE A2, TABLE B2,   and TABLE C2 if applicable)</a:t>
            </a:r>
          </a:p>
          <a:p>
            <a:pPr marL="452438" indent="-182563" eaLnBrk="0" fontAlgn="base" hangingPunct="0">
              <a:spcBef>
                <a:spcPct val="20000"/>
              </a:spcBef>
              <a:spcAft>
                <a:spcPct val="0"/>
              </a:spcAft>
              <a:buClr>
                <a:schemeClr val="tx2"/>
              </a:buClr>
              <a:buFont typeface="Arial" panose="020B0604020202020204" pitchFamily="34" charset="0"/>
              <a:buChar char="•"/>
              <a:defRPr/>
            </a:pPr>
            <a:r>
              <a:rPr lang="en-US" sz="1400" dirty="0">
                <a:latin typeface="Calibri" panose="020F0502020204030204" pitchFamily="34" charset="0"/>
                <a:ea typeface="Calibri" panose="020F0502020204030204" pitchFamily="34" charset="0"/>
                <a:cs typeface="Calibri" panose="020F0502020204030204" pitchFamily="34" charset="0"/>
              </a:rPr>
              <a:t>Approval of exceptional changes to the learning agreement </a:t>
            </a:r>
            <a:r>
              <a:rPr lang="el-GR" sz="1400" dirty="0">
                <a:latin typeface="Calibri" panose="020F0502020204030204" pitchFamily="34" charset="0"/>
                <a:ea typeface="Calibri" panose="020F0502020204030204" pitchFamily="34" charset="0"/>
                <a:cs typeface="Calibri" panose="020F0502020204030204" pitchFamily="34" charset="0"/>
              </a:rPr>
              <a:t>(</a:t>
            </a:r>
            <a:r>
              <a:rPr lang="el-GR" sz="1400" b="1" dirty="0">
                <a:solidFill>
                  <a:schemeClr val="accent2"/>
                </a:solidFill>
                <a:latin typeface="Calibri" panose="020F0502020204030204" pitchFamily="34" charset="0"/>
                <a:ea typeface="Calibri" panose="020F0502020204030204" pitchFamily="34" charset="0"/>
                <a:cs typeface="Calibri" panose="020F0502020204030204" pitchFamily="34" charset="0"/>
              </a:rPr>
              <a:t>δέσμευση</a:t>
            </a:r>
            <a:r>
              <a:rPr lang="el-GR" sz="1400" dirty="0">
                <a:latin typeface="Calibri" panose="020F0502020204030204" pitchFamily="34" charset="0"/>
                <a:ea typeface="Calibri" panose="020F0502020204030204" pitchFamily="34" charset="0"/>
                <a:cs typeface="Calibri" panose="020F0502020204030204" pitchFamily="34" charset="0"/>
              </a:rPr>
              <a:t>)</a:t>
            </a:r>
            <a:endParaRPr lang="en-US" sz="1400" dirty="0">
              <a:latin typeface="Calibri" panose="020F0502020204030204" pitchFamily="34" charset="0"/>
              <a:ea typeface="Calibri" panose="020F0502020204030204" pitchFamily="34" charset="0"/>
              <a:cs typeface="Calibri" panose="020F0502020204030204" pitchFamily="34" charset="0"/>
            </a:endParaRPr>
          </a:p>
          <a:p>
            <a:pPr eaLnBrk="0" fontAlgn="base" hangingPunct="0">
              <a:spcBef>
                <a:spcPct val="20000"/>
              </a:spcBef>
              <a:spcAft>
                <a:spcPct val="0"/>
              </a:spcAft>
              <a:buClr>
                <a:schemeClr val="tx2"/>
              </a:buClr>
              <a:defRPr/>
            </a:pPr>
            <a:r>
              <a:rPr lang="en-US"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     - </a:t>
            </a: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Βραχυχρόνια κινητικότητα με υποχρεωτική εικονική συνιστώσα </a:t>
            </a:r>
            <a:r>
              <a:rPr lang="el-GR" sz="1400" dirty="0">
                <a:latin typeface="Calibri" panose="020F0502020204030204" pitchFamily="34" charset="0"/>
                <a:ea typeface="Calibri" panose="020F0502020204030204" pitchFamily="34" charset="0"/>
                <a:cs typeface="Calibri" panose="020F0502020204030204" pitchFamily="34" charset="0"/>
              </a:rPr>
              <a:t>(</a:t>
            </a:r>
            <a:r>
              <a:rPr lang="en-US" sz="1400" dirty="0">
                <a:latin typeface="Calibri" panose="020F0502020204030204" pitchFamily="34" charset="0"/>
                <a:ea typeface="Calibri" panose="020F0502020204030204" pitchFamily="34" charset="0"/>
                <a:cs typeface="Calibri" panose="020F0502020204030204" pitchFamily="34" charset="0"/>
              </a:rPr>
              <a:t>Blended Intensive </a:t>
            </a:r>
            <a:r>
              <a:rPr lang="en-US" sz="1400" dirty="0" err="1">
                <a:latin typeface="Calibri" panose="020F0502020204030204" pitchFamily="34" charset="0"/>
                <a:ea typeface="Calibri" panose="020F0502020204030204" pitchFamily="34" charset="0"/>
                <a:cs typeface="Calibri" panose="020F0502020204030204" pitchFamily="34" charset="0"/>
              </a:rPr>
              <a:t>Programmes</a:t>
            </a:r>
            <a:r>
              <a:rPr lang="en-US" sz="1400" dirty="0">
                <a:latin typeface="Calibri" panose="020F0502020204030204" pitchFamily="34" charset="0"/>
                <a:ea typeface="Calibri" panose="020F0502020204030204" pitchFamily="34" charset="0"/>
                <a:cs typeface="Calibri" panose="020F0502020204030204" pitchFamily="34" charset="0"/>
              </a:rPr>
              <a:t>)</a:t>
            </a:r>
            <a:r>
              <a:rPr lang="el-GR" sz="1400" dirty="0">
                <a:latin typeface="Calibri" panose="020F0502020204030204" pitchFamily="34" charset="0"/>
                <a:ea typeface="Calibri" panose="020F0502020204030204" pitchFamily="34" charset="0"/>
                <a:cs typeface="Calibri" panose="020F0502020204030204" pitchFamily="34" charset="0"/>
              </a:rPr>
              <a:t> </a:t>
            </a:r>
          </a:p>
          <a:p>
            <a:pPr eaLnBrk="0" fontAlgn="base" hangingPunct="0">
              <a:spcBef>
                <a:spcPct val="20000"/>
              </a:spcBef>
              <a:spcAft>
                <a:spcPct val="0"/>
              </a:spcAft>
              <a:buClr>
                <a:schemeClr val="tx2"/>
              </a:buClr>
              <a:defRPr/>
            </a:pPr>
            <a:r>
              <a:rPr lang="en-US"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     - </a:t>
            </a: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Κινητικότητα Υποψηφίων Διδακτόρων</a:t>
            </a:r>
          </a:p>
        </p:txBody>
      </p:sp>
      <p:sp>
        <p:nvSpPr>
          <p:cNvPr id="12" name="Ορθογώνιο 11">
            <a:extLst>
              <a:ext uri="{FF2B5EF4-FFF2-40B4-BE49-F238E27FC236}">
                <a16:creationId xmlns:a16="http://schemas.microsoft.com/office/drawing/2014/main" id="{34AEAA37-724B-42DC-A26D-000823AC4BBA}"/>
              </a:ext>
            </a:extLst>
          </p:cNvPr>
          <p:cNvSpPr/>
          <p:nvPr/>
        </p:nvSpPr>
        <p:spPr>
          <a:xfrm>
            <a:off x="1170565" y="2420888"/>
            <a:ext cx="6802868" cy="1015663"/>
          </a:xfrm>
          <a:prstGeom prst="rect">
            <a:avLst/>
          </a:prstGeom>
        </p:spPr>
        <p:txBody>
          <a:bodyPr wrap="square">
            <a:spAutoFit/>
          </a:bodyPr>
          <a:lstStyle/>
          <a:p>
            <a:pPr algn="ctr" eaLnBrk="0" fontAlgn="base" hangingPunct="0">
              <a:spcBef>
                <a:spcPct val="20000"/>
              </a:spcBef>
              <a:spcAft>
                <a:spcPct val="0"/>
              </a:spcAft>
              <a:buClr>
                <a:schemeClr val="tx2"/>
              </a:buClr>
              <a:defRPr/>
            </a:pPr>
            <a:r>
              <a:rPr lang="el-GR" sz="32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ΣΠΟΥΔΕΣ: μόνο ψηφιακή μορφή </a:t>
            </a:r>
            <a:r>
              <a:rPr lang="el-GR" sz="28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r>
              <a:rPr lang="en-US" sz="28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Online Learning Agreement </a:t>
            </a:r>
            <a:r>
              <a:rPr lang="el-GR" sz="28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r>
              <a:rPr lang="en-US" sz="28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OLA)</a:t>
            </a:r>
            <a:endParaRPr lang="el-GR" sz="24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93152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294569" y="1067245"/>
            <a:ext cx="2739131" cy="646331"/>
          </a:xfrm>
          <a:prstGeom prst="rect">
            <a:avLst/>
          </a:prstGeom>
        </p:spPr>
        <p:txBody>
          <a:bodyPr wrap="square">
            <a:spAutoFit/>
          </a:bodyPr>
          <a:lstStyle/>
          <a:p>
            <a:r>
              <a:rPr lang="el-GR" sz="36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Αναγνώριση</a:t>
            </a:r>
          </a:p>
        </p:txBody>
      </p:sp>
      <p:graphicFrame>
        <p:nvGraphicFramePr>
          <p:cNvPr id="4" name="Πίνακας 3"/>
          <p:cNvGraphicFramePr>
            <a:graphicFrameLocks noGrp="1"/>
          </p:cNvGraphicFramePr>
          <p:nvPr>
            <p:extLst>
              <p:ext uri="{D42A27DB-BD31-4B8C-83A1-F6EECF244321}">
                <p14:modId xmlns:p14="http://schemas.microsoft.com/office/powerpoint/2010/main" val="2227875485"/>
              </p:ext>
            </p:extLst>
          </p:nvPr>
        </p:nvGraphicFramePr>
        <p:xfrm>
          <a:off x="3347864" y="1171342"/>
          <a:ext cx="4651372" cy="518160"/>
        </p:xfrm>
        <a:graphic>
          <a:graphicData uri="http://schemas.openxmlformats.org/drawingml/2006/table">
            <a:tbl>
              <a:tblPr firstRow="1" bandRow="1">
                <a:tableStyleId>{5C22544A-7EE6-4342-B048-85BDC9FD1C3A}</a:tableStyleId>
              </a:tblPr>
              <a:tblGrid>
                <a:gridCol w="4651372">
                  <a:extLst>
                    <a:ext uri="{9D8B030D-6E8A-4147-A177-3AD203B41FA5}">
                      <a16:colId xmlns:a16="http://schemas.microsoft.com/office/drawing/2014/main" val="20000"/>
                    </a:ext>
                  </a:extLst>
                </a:gridCol>
              </a:tblGrid>
              <a:tr h="120248">
                <a:tc>
                  <a:txBody>
                    <a:bodyPr/>
                    <a:lstStyle/>
                    <a:p>
                      <a:pPr algn="ctr"/>
                      <a:r>
                        <a:rPr lang="en-US" sz="2800" b="1" dirty="0">
                          <a:solidFill>
                            <a:schemeClr val="bg1"/>
                          </a:solidFill>
                          <a:latin typeface="Calibri" panose="020F0502020204030204" pitchFamily="34" charset="0"/>
                          <a:ea typeface="Calibri" panose="020F0502020204030204" pitchFamily="34" charset="0"/>
                          <a:cs typeface="Calibri" panose="020F0502020204030204" pitchFamily="34" charset="0"/>
                        </a:rPr>
                        <a:t>ECTS  </a:t>
                      </a:r>
                      <a:r>
                        <a:rPr lang="en-US" sz="2800" b="1" dirty="0">
                          <a:solidFill>
                            <a:schemeClr val="accent1">
                              <a:lumMod val="20000"/>
                              <a:lumOff val="80000"/>
                            </a:schemeClr>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Learning Agreement</a:t>
                      </a:r>
                      <a:r>
                        <a:rPr lang="en-US" sz="2400" b="1" dirty="0">
                          <a:solidFill>
                            <a:schemeClr val="accent1">
                              <a:lumMod val="20000"/>
                              <a:lumOff val="80000"/>
                            </a:schemeClr>
                          </a:solidFill>
                          <a:latin typeface="Calibri" panose="020F0502020204030204" pitchFamily="34" charset="0"/>
                          <a:ea typeface="Calibri" panose="020F0502020204030204" pitchFamily="34" charset="0"/>
                          <a:cs typeface="Calibri" panose="020F0502020204030204" pitchFamily="34" charset="0"/>
                        </a:rPr>
                        <a:t> </a:t>
                      </a:r>
                      <a:endParaRPr lang="el-GR" sz="2400" dirty="0">
                        <a:solidFill>
                          <a:schemeClr val="accent1">
                            <a:lumMod val="20000"/>
                            <a:lumOff val="80000"/>
                          </a:schemeClr>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00"/>
                  </a:ext>
                </a:extLst>
              </a:tr>
            </a:tbl>
          </a:graphicData>
        </a:graphic>
      </p:graphicFrame>
      <p:sp>
        <p:nvSpPr>
          <p:cNvPr id="10" name="Ορθογώνιο 9"/>
          <p:cNvSpPr/>
          <p:nvPr/>
        </p:nvSpPr>
        <p:spPr>
          <a:xfrm>
            <a:off x="294569" y="3157256"/>
            <a:ext cx="8640959" cy="3594830"/>
          </a:xfrm>
          <a:prstGeom prst="rect">
            <a:avLst/>
          </a:prstGeom>
        </p:spPr>
        <p:txBody>
          <a:bodyPr wrap="square">
            <a:spAutoFit/>
          </a:bodyPr>
          <a:lstStyle/>
          <a:p>
            <a:pPr eaLnBrk="0" fontAlgn="base" hangingPunct="0">
              <a:spcBef>
                <a:spcPct val="20000"/>
              </a:spcBef>
              <a:spcAft>
                <a:spcPct val="0"/>
              </a:spcAft>
              <a:buClr>
                <a:schemeClr val="tx2"/>
              </a:buClr>
              <a:defRPr/>
            </a:pP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1.</a:t>
            </a:r>
            <a:r>
              <a:rPr lang="en-US"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 </a:t>
            </a: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Στοιχεία φοιτητή και Ιδρυμάτων</a:t>
            </a:r>
          </a:p>
          <a:p>
            <a:pPr eaLnBrk="0" fontAlgn="base" hangingPunct="0">
              <a:spcBef>
                <a:spcPct val="20000"/>
              </a:spcBef>
              <a:spcAft>
                <a:spcPct val="0"/>
              </a:spcAft>
              <a:buClr>
                <a:schemeClr val="tx2"/>
              </a:buClr>
              <a:defRPr/>
            </a:pP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2. Πριν την κινητικότητα </a:t>
            </a:r>
            <a:r>
              <a:rPr lang="en-US"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(Before the Mobility)</a:t>
            </a:r>
          </a:p>
          <a:p>
            <a:pPr marL="182563" eaLnBrk="0" fontAlgn="base" hangingPunct="0">
              <a:spcBef>
                <a:spcPct val="20000"/>
              </a:spcBef>
              <a:spcAft>
                <a:spcPct val="0"/>
              </a:spcAft>
              <a:buClr>
                <a:schemeClr val="tx2"/>
              </a:buClr>
              <a:defRPr/>
            </a:pPr>
            <a:r>
              <a:rPr lang="en-US"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TABLE A - </a:t>
            </a:r>
            <a:r>
              <a:rPr lang="en-GB"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Traineeship Programme at the Receiving Organisation</a:t>
            </a:r>
            <a:endParaRPr lang="el-GR"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pPr marL="182563"/>
            <a:r>
              <a:rPr lang="en-GB" sz="1400" dirty="0">
                <a:latin typeface="Calibri" panose="020F0502020204030204" pitchFamily="34" charset="0"/>
                <a:ea typeface="Calibri" panose="020F0502020204030204" pitchFamily="34" charset="0"/>
                <a:cs typeface="Calibri" panose="020F0502020204030204" pitchFamily="34" charset="0"/>
              </a:rPr>
              <a:t>Planned period of the physical component</a:t>
            </a:r>
            <a:r>
              <a:rPr lang="el-GR" sz="1400" dirty="0">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(and if applicable of the virtual component), Traineeship title, </a:t>
            </a:r>
            <a:r>
              <a:rPr lang="en-GB" sz="1400" dirty="0">
                <a:latin typeface="Calibri" panose="020F0502020204030204" pitchFamily="34" charset="0"/>
                <a:ea typeface="Calibri" panose="020F0502020204030204" pitchFamily="34" charset="0"/>
                <a:cs typeface="Calibri" panose="020F0502020204030204" pitchFamily="34" charset="0"/>
              </a:rPr>
              <a:t>Number of working hours per week, </a:t>
            </a:r>
            <a:r>
              <a:rPr lang="en-US" sz="1400" dirty="0">
                <a:latin typeface="Calibri" panose="020F0502020204030204" pitchFamily="34" charset="0"/>
                <a:ea typeface="Calibri" panose="020F0502020204030204" pitchFamily="34" charset="0"/>
                <a:cs typeface="Calibri" panose="020F0502020204030204" pitchFamily="34" charset="0"/>
              </a:rPr>
              <a:t>Detailed programme of the traineeship, Knowledge, skills and competences to be acquired, Monitoring plan, Evaluation plan, Level of language competence.</a:t>
            </a:r>
          </a:p>
          <a:p>
            <a:pPr marL="182563" eaLnBrk="0" fontAlgn="base" hangingPunct="0">
              <a:spcBef>
                <a:spcPct val="20000"/>
              </a:spcBef>
              <a:spcAft>
                <a:spcPct val="0"/>
              </a:spcAft>
              <a:buClr>
                <a:schemeClr val="tx2"/>
              </a:buClr>
              <a:defRPr/>
            </a:pPr>
            <a:r>
              <a:rPr lang="en-US"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TABLE B - </a:t>
            </a:r>
            <a:r>
              <a:rPr lang="en-GB"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Sending Institution</a:t>
            </a:r>
            <a:endParaRPr lang="el-GR"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pPr marL="182563"/>
            <a:r>
              <a:rPr lang="en-US" sz="1400" dirty="0">
                <a:latin typeface="Calibri" panose="020F0502020204030204" pitchFamily="34" charset="0"/>
                <a:ea typeface="Calibri" panose="020F0502020204030204" pitchFamily="34" charset="0"/>
                <a:cs typeface="Calibri" panose="020F0502020204030204" pitchFamily="34" charset="0"/>
              </a:rPr>
              <a:t>Traineeship is 1. embedded in the curriculum </a:t>
            </a:r>
            <a:r>
              <a:rPr lang="en-US" sz="1400" b="1" dirty="0">
                <a:latin typeface="Calibri" panose="020F0502020204030204" pitchFamily="34" charset="0"/>
                <a:ea typeface="Calibri" panose="020F0502020204030204" pitchFamily="34" charset="0"/>
                <a:cs typeface="Calibri" panose="020F0502020204030204" pitchFamily="34" charset="0"/>
              </a:rPr>
              <a:t>OR</a:t>
            </a:r>
            <a:r>
              <a:rPr lang="en-US" sz="1400" dirty="0">
                <a:latin typeface="Calibri" panose="020F0502020204030204" pitchFamily="34" charset="0"/>
                <a:ea typeface="Calibri" panose="020F0502020204030204" pitchFamily="34" charset="0"/>
                <a:cs typeface="Calibri" panose="020F0502020204030204" pitchFamily="34" charset="0"/>
              </a:rPr>
              <a:t> 2. voluntary </a:t>
            </a:r>
            <a:r>
              <a:rPr lang="en-US" sz="1400" b="1" dirty="0">
                <a:latin typeface="Calibri" panose="020F0502020204030204" pitchFamily="34" charset="0"/>
                <a:ea typeface="Calibri" panose="020F0502020204030204" pitchFamily="34" charset="0"/>
                <a:cs typeface="Calibri" panose="020F0502020204030204" pitchFamily="34" charset="0"/>
              </a:rPr>
              <a:t>OR</a:t>
            </a:r>
            <a:r>
              <a:rPr lang="en-US" sz="1400" dirty="0">
                <a:latin typeface="Calibri" panose="020F0502020204030204" pitchFamily="34" charset="0"/>
                <a:ea typeface="Calibri" panose="020F0502020204030204" pitchFamily="34" charset="0"/>
                <a:cs typeface="Calibri" panose="020F0502020204030204" pitchFamily="34" charset="0"/>
              </a:rPr>
              <a:t> 3. carried out by a recent graduate , Insurance</a:t>
            </a:r>
          </a:p>
          <a:p>
            <a:pPr marL="182563" eaLnBrk="0" fontAlgn="base" hangingPunct="0">
              <a:spcBef>
                <a:spcPct val="20000"/>
              </a:spcBef>
              <a:spcAft>
                <a:spcPct val="0"/>
              </a:spcAft>
              <a:buClr>
                <a:schemeClr val="tx2"/>
              </a:buClr>
              <a:defRPr/>
            </a:pPr>
            <a:r>
              <a:rPr lang="en-US"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TABLE C - </a:t>
            </a:r>
            <a:r>
              <a:rPr lang="en-GB"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Receiving Institution</a:t>
            </a:r>
            <a:endParaRPr lang="el-GR"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pPr marL="182563" eaLnBrk="0" fontAlgn="base" hangingPunct="0">
              <a:spcBef>
                <a:spcPct val="20000"/>
              </a:spcBef>
              <a:spcAft>
                <a:spcPct val="0"/>
              </a:spcAft>
              <a:buClr>
                <a:schemeClr val="tx2"/>
              </a:buClr>
              <a:defRPr/>
            </a:pPr>
            <a:r>
              <a:rPr lang="en-US"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Commitment of the three parties </a:t>
            </a:r>
            <a:r>
              <a:rPr lang="el-GR" sz="1400" dirty="0">
                <a:latin typeface="Calibri" panose="020F0502020204030204" pitchFamily="34" charset="0"/>
                <a:ea typeface="Calibri" panose="020F0502020204030204" pitchFamily="34" charset="0"/>
                <a:cs typeface="Calibri" panose="020F0502020204030204" pitchFamily="34" charset="0"/>
              </a:rPr>
              <a:t>(</a:t>
            </a:r>
            <a:r>
              <a:rPr lang="el-GR" sz="1400" b="1" dirty="0">
                <a:solidFill>
                  <a:schemeClr val="accent2"/>
                </a:solidFill>
                <a:latin typeface="Calibri" panose="020F0502020204030204" pitchFamily="34" charset="0"/>
                <a:ea typeface="Calibri" panose="020F0502020204030204" pitchFamily="34" charset="0"/>
                <a:cs typeface="Calibri" panose="020F0502020204030204" pitchFamily="34" charset="0"/>
              </a:rPr>
              <a:t>δέσμευση</a:t>
            </a:r>
            <a:r>
              <a:rPr lang="el-GR" sz="1400" dirty="0">
                <a:latin typeface="Calibri" panose="020F0502020204030204" pitchFamily="34" charset="0"/>
                <a:ea typeface="Calibri" panose="020F0502020204030204" pitchFamily="34" charset="0"/>
                <a:cs typeface="Calibri" panose="020F0502020204030204" pitchFamily="34" charset="0"/>
              </a:rPr>
              <a:t>)</a:t>
            </a:r>
            <a:endParaRPr lang="en-US" sz="1400" dirty="0">
              <a:latin typeface="Calibri" panose="020F0502020204030204" pitchFamily="34" charset="0"/>
              <a:ea typeface="Calibri" panose="020F0502020204030204" pitchFamily="34" charset="0"/>
              <a:cs typeface="Calibri" panose="020F0502020204030204" pitchFamily="34" charset="0"/>
            </a:endParaRPr>
          </a:p>
          <a:p>
            <a:pPr eaLnBrk="0" fontAlgn="base" hangingPunct="0">
              <a:spcBef>
                <a:spcPct val="20000"/>
              </a:spcBef>
              <a:spcAft>
                <a:spcPct val="0"/>
              </a:spcAft>
              <a:buClr>
                <a:schemeClr val="tx2"/>
              </a:buClr>
              <a:defRPr/>
            </a:pP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3. Κατά τη διάρκεια της κινητικότητας</a:t>
            </a:r>
            <a:r>
              <a:rPr lang="en-US"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 (During the Mobility)</a:t>
            </a:r>
            <a:endPar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pPr indent="182563"/>
            <a:r>
              <a:rPr lang="en-GB"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Table A2</a:t>
            </a:r>
            <a:r>
              <a:rPr lang="en-GB" sz="1400" dirty="0">
                <a:latin typeface="Calibri" panose="020F0502020204030204" pitchFamily="34" charset="0"/>
                <a:ea typeface="Calibri" panose="020F0502020204030204" pitchFamily="34" charset="0"/>
                <a:cs typeface="Calibri" panose="020F0502020204030204" pitchFamily="34" charset="0"/>
              </a:rPr>
              <a:t> - Exceptional Changes to the Traineeship Programme at the Receiving Organisation</a:t>
            </a:r>
            <a:endParaRPr lang="el-GR" sz="1400" dirty="0">
              <a:latin typeface="Calibri" panose="020F0502020204030204" pitchFamily="34" charset="0"/>
              <a:ea typeface="Calibri" panose="020F0502020204030204" pitchFamily="34" charset="0"/>
              <a:cs typeface="Calibri" panose="020F0502020204030204" pitchFamily="34" charset="0"/>
            </a:endParaRPr>
          </a:p>
          <a:p>
            <a:pPr eaLnBrk="0" fontAlgn="base" hangingPunct="0">
              <a:spcBef>
                <a:spcPct val="20000"/>
              </a:spcBef>
              <a:spcAft>
                <a:spcPct val="0"/>
              </a:spcAft>
              <a:buClr>
                <a:schemeClr val="tx2"/>
              </a:buClr>
              <a:defRPr/>
            </a:pPr>
            <a:r>
              <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4. Μετά την κινητικότητα </a:t>
            </a:r>
            <a:r>
              <a:rPr lang="en-US"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(After the Mobility)</a:t>
            </a:r>
            <a:endParaRPr lang="el-GR" sz="1600" b="1" kern="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a:p>
            <a:pPr indent="182563" fontAlgn="base">
              <a:spcBef>
                <a:spcPct val="20000"/>
              </a:spcBef>
              <a:spcAft>
                <a:spcPct val="0"/>
              </a:spcAft>
              <a:buClr>
                <a:schemeClr val="tx2"/>
              </a:buClr>
              <a:defRPr/>
            </a:pPr>
            <a:r>
              <a:rPr lang="en-US" sz="1400" b="1" kern="0" dirty="0">
                <a:solidFill>
                  <a:schemeClr val="accent2"/>
                </a:solidFill>
                <a:latin typeface="Calibri" panose="020F0502020204030204" pitchFamily="34" charset="0"/>
                <a:ea typeface="Calibri" panose="020F0502020204030204" pitchFamily="34" charset="0"/>
                <a:cs typeface="Calibri" panose="020F0502020204030204" pitchFamily="34" charset="0"/>
              </a:rPr>
              <a:t>TABLE D - Traineeship Certificate </a:t>
            </a:r>
            <a:r>
              <a:rPr lang="en-US" sz="1400" dirty="0">
                <a:latin typeface="Calibri" panose="020F0502020204030204" pitchFamily="34" charset="0"/>
                <a:ea typeface="Calibri" panose="020F0502020204030204" pitchFamily="34" charset="0"/>
                <a:cs typeface="Calibri" panose="020F0502020204030204" pitchFamily="34" charset="0"/>
              </a:rPr>
              <a:t>by the Receiving </a:t>
            </a:r>
            <a:r>
              <a:rPr lang="en-US" sz="1400" dirty="0" err="1">
                <a:latin typeface="Calibri" panose="020F0502020204030204" pitchFamily="34" charset="0"/>
                <a:ea typeface="Calibri" panose="020F0502020204030204" pitchFamily="34" charset="0"/>
                <a:cs typeface="Calibri" panose="020F0502020204030204" pitchFamily="34" charset="0"/>
              </a:rPr>
              <a:t>Organisation</a:t>
            </a:r>
            <a:endParaRPr lang="el-GR" sz="1400" dirty="0">
              <a:latin typeface="Calibri" panose="020F0502020204030204" pitchFamily="34" charset="0"/>
              <a:ea typeface="Calibri" panose="020F0502020204030204" pitchFamily="34" charset="0"/>
              <a:cs typeface="Calibri" panose="020F0502020204030204" pitchFamily="34" charset="0"/>
            </a:endParaRPr>
          </a:p>
        </p:txBody>
      </p:sp>
      <p:sp>
        <p:nvSpPr>
          <p:cNvPr id="12" name="Ορθογώνιο 11">
            <a:extLst>
              <a:ext uri="{FF2B5EF4-FFF2-40B4-BE49-F238E27FC236}">
                <a16:creationId xmlns:a16="http://schemas.microsoft.com/office/drawing/2014/main" id="{34AEAA37-724B-42DC-A26D-000823AC4BBA}"/>
              </a:ext>
            </a:extLst>
          </p:cNvPr>
          <p:cNvSpPr/>
          <p:nvPr/>
        </p:nvSpPr>
        <p:spPr>
          <a:xfrm>
            <a:off x="1043608" y="2168155"/>
            <a:ext cx="6802868" cy="954107"/>
          </a:xfrm>
          <a:prstGeom prst="rect">
            <a:avLst/>
          </a:prstGeom>
        </p:spPr>
        <p:txBody>
          <a:bodyPr wrap="square">
            <a:spAutoFit/>
          </a:bodyPr>
          <a:lstStyle/>
          <a:p>
            <a:pPr algn="ctr" eaLnBrk="0" fontAlgn="base" hangingPunct="0">
              <a:spcBef>
                <a:spcPct val="20000"/>
              </a:spcBef>
              <a:spcAft>
                <a:spcPct val="0"/>
              </a:spcAft>
              <a:buClr>
                <a:schemeClr val="tx2"/>
              </a:buClr>
              <a:defRPr/>
            </a:pPr>
            <a:r>
              <a:rPr lang="el-GR" sz="32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ΠΡΑΚΤΙΚΗ ΑΣΚΗΣΗ</a:t>
            </a:r>
            <a:endParaRPr lang="en-US" sz="32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p>
            <a:pPr algn="ctr" eaLnBrk="0" fontAlgn="base" hangingPunct="0">
              <a:spcAft>
                <a:spcPct val="0"/>
              </a:spcAft>
              <a:buClr>
                <a:schemeClr val="tx2"/>
              </a:buClr>
              <a:defRPr/>
            </a:pPr>
            <a:r>
              <a:rPr lang="el-GR" sz="24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(σε έντυπη μορφή – σαρωμένα αντίγραφα έγχρωμα</a:t>
            </a:r>
            <a:r>
              <a:rPr lang="en-US" sz="24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endParaRPr lang="el-GR" sz="24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89852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2771800" y="1052736"/>
            <a:ext cx="4977084"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Εμπλεκόμενοι φορείς</a:t>
            </a:r>
          </a:p>
        </p:txBody>
      </p:sp>
      <p:pic>
        <p:nvPicPr>
          <p:cNvPr id="2" name="Εικόνα 1">
            <a:extLst>
              <a:ext uri="{FF2B5EF4-FFF2-40B4-BE49-F238E27FC236}">
                <a16:creationId xmlns:a16="http://schemas.microsoft.com/office/drawing/2014/main" id="{EB0785D5-BAA0-4544-A0E0-93CD6133ECB6}"/>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774709" y="2132856"/>
            <a:ext cx="5669467" cy="4104079"/>
          </a:xfrm>
          <a:prstGeom prst="rect">
            <a:avLst/>
          </a:prstGeom>
        </p:spPr>
      </p:pic>
      <p:pic>
        <p:nvPicPr>
          <p:cNvPr id="6" name="Εικόνα 5">
            <a:extLst>
              <a:ext uri="{FF2B5EF4-FFF2-40B4-BE49-F238E27FC236}">
                <a16:creationId xmlns:a16="http://schemas.microsoft.com/office/drawing/2014/main" id="{77C26BB3-182B-461E-A999-F7A7A9D8E3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4069878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3255206" y="1052735"/>
            <a:ext cx="2739131" cy="646331"/>
          </a:xfrm>
          <a:prstGeom prst="rect">
            <a:avLst/>
          </a:prstGeom>
        </p:spPr>
        <p:txBody>
          <a:bodyPr wrap="square">
            <a:spAutoFit/>
          </a:bodyPr>
          <a:lstStyle/>
          <a:p>
            <a:r>
              <a:rPr lang="el-GR" sz="3600" b="1" dirty="0">
                <a:solidFill>
                  <a:prstClr val="white"/>
                </a:solidFill>
                <a:latin typeface="Calibri" panose="020F0502020204030204" pitchFamily="34" charset="0"/>
                <a:ea typeface="Calibri" panose="020F0502020204030204" pitchFamily="34" charset="0"/>
                <a:cs typeface="Calibri" panose="020F0502020204030204" pitchFamily="34" charset="0"/>
              </a:rPr>
              <a:t>Αναγνώριση</a:t>
            </a:r>
          </a:p>
        </p:txBody>
      </p:sp>
      <p:sp>
        <p:nvSpPr>
          <p:cNvPr id="8" name="Ορθογώνιο 7"/>
          <p:cNvSpPr/>
          <p:nvPr/>
        </p:nvSpPr>
        <p:spPr>
          <a:xfrm>
            <a:off x="431540" y="3408650"/>
            <a:ext cx="8280919" cy="1708160"/>
          </a:xfrm>
          <a:prstGeom prst="rect">
            <a:avLst/>
          </a:prstGeom>
        </p:spPr>
        <p:txBody>
          <a:bodyPr wrap="square">
            <a:spAutoFit/>
          </a:bodyPr>
          <a:lstStyle/>
          <a:p>
            <a:pPr marL="452438" indent="-452438" eaLnBrk="0" fontAlgn="base" hangingPunct="0">
              <a:spcBef>
                <a:spcPct val="20000"/>
              </a:spcBef>
              <a:spcAft>
                <a:spcPct val="0"/>
              </a:spcAft>
              <a:buClr>
                <a:srgbClr val="073E87"/>
              </a:buClr>
              <a:buFont typeface="Wingdings" panose="05000000000000000000" pitchFamily="2" charset="2"/>
              <a:buChar char="Ø"/>
              <a:defRPr/>
            </a:pPr>
            <a:r>
              <a:rPr lang="el-GR"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Πρακτική άσκηση </a:t>
            </a: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ΦΟΙΤΗΤΩΝ</a:t>
            </a:r>
          </a:p>
          <a:p>
            <a:pPr marL="800100" lvl="1" indent="-342900" eaLnBrk="0" hangingPunct="0">
              <a:spcBef>
                <a:spcPts val="300"/>
              </a:spcBef>
              <a:buClr>
                <a:srgbClr val="073E87"/>
              </a:buClr>
              <a:buFont typeface="Arial" panose="020B0604020202020204" pitchFamily="34" charset="0"/>
              <a:buChar char="•"/>
              <a:defRPr/>
            </a:pPr>
            <a:r>
              <a:rPr lang="el-GR"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είτε αποτελεί αναπόσπαστο τμήμα του προγράμματος σπουδών</a:t>
            </a:r>
          </a:p>
          <a:p>
            <a:pPr lvl="1" eaLnBrk="0" hangingPunct="0">
              <a:spcBef>
                <a:spcPts val="300"/>
              </a:spcBef>
              <a:spcAft>
                <a:spcPts val="600"/>
              </a:spcAft>
              <a:buClr>
                <a:srgbClr val="073E87"/>
              </a:buClr>
              <a:defRPr/>
            </a:pPr>
            <a:r>
              <a:rPr lang="el-GR"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και αναγνωρίζεται αυτόματα</a:t>
            </a:r>
            <a:endParaRPr lang="el-GR"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800100" lvl="1" indent="-342900" eaLnBrk="0" hangingPunct="0">
              <a:spcBef>
                <a:spcPts val="300"/>
              </a:spcBef>
              <a:buClr>
                <a:srgbClr val="073E87"/>
              </a:buClr>
              <a:buFont typeface="Arial" panose="020B0604020202020204" pitchFamily="34" charset="0"/>
              <a:buChar char="•"/>
              <a:defRPr/>
            </a:pPr>
            <a:r>
              <a:rPr lang="el-GR"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είτε γίνεται προαιρετικά</a:t>
            </a:r>
          </a:p>
          <a:p>
            <a:pPr marL="452438" lvl="1" eaLnBrk="0" hangingPunct="0">
              <a:spcBef>
                <a:spcPts val="300"/>
              </a:spcBef>
              <a:buClr>
                <a:srgbClr val="073E87"/>
              </a:buClr>
              <a:defRPr/>
            </a:pP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και αναγράφεται στην Αναλυτική Βαθμολογία και στο</a:t>
            </a:r>
            <a:r>
              <a:rPr lang="el-GR"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Diploma Supplement</a:t>
            </a:r>
            <a:endPar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Πίνακας 3"/>
          <p:cNvGraphicFramePr>
            <a:graphicFrameLocks noGrp="1"/>
          </p:cNvGraphicFramePr>
          <p:nvPr>
            <p:extLst>
              <p:ext uri="{D42A27DB-BD31-4B8C-83A1-F6EECF244321}">
                <p14:modId xmlns:p14="http://schemas.microsoft.com/office/powerpoint/2010/main" val="2294649721"/>
              </p:ext>
            </p:extLst>
          </p:nvPr>
        </p:nvGraphicFramePr>
        <p:xfrm>
          <a:off x="2259210" y="2131544"/>
          <a:ext cx="4392486" cy="1066800"/>
        </p:xfrm>
        <a:graphic>
          <a:graphicData uri="http://schemas.openxmlformats.org/drawingml/2006/table">
            <a:tbl>
              <a:tblPr firstRow="1" bandRow="1">
                <a:tableStyleId>{5C22544A-7EE6-4342-B048-85BDC9FD1C3A}</a:tableStyleId>
              </a:tblPr>
              <a:tblGrid>
                <a:gridCol w="4392486">
                  <a:extLst>
                    <a:ext uri="{9D8B030D-6E8A-4147-A177-3AD203B41FA5}">
                      <a16:colId xmlns:a16="http://schemas.microsoft.com/office/drawing/2014/main" val="20000"/>
                    </a:ext>
                  </a:extLst>
                </a:gridCol>
              </a:tblGrid>
              <a:tr h="120248">
                <a:tc>
                  <a:txBody>
                    <a:bodyPr/>
                    <a:lstStyle/>
                    <a:p>
                      <a:pPr algn="ctr"/>
                      <a:r>
                        <a:rPr lang="el-GR" sz="32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αναγνώριση</a:t>
                      </a:r>
                      <a:r>
                        <a:rPr lang="en-US"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endPar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p>
                      <a:pPr algn="ctr"/>
                      <a:r>
                        <a:rPr lang="el-GR" sz="32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πρακτικής άσκησης</a:t>
                      </a:r>
                      <a:endParaRPr lang="el-GR" sz="32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10000"/>
                  </a:ext>
                </a:extLst>
              </a:tr>
            </a:tbl>
          </a:graphicData>
        </a:graphic>
      </p:graphicFrame>
      <p:sp>
        <p:nvSpPr>
          <p:cNvPr id="9" name="Ορθογώνιο 8"/>
          <p:cNvSpPr/>
          <p:nvPr/>
        </p:nvSpPr>
        <p:spPr>
          <a:xfrm>
            <a:off x="467544" y="5229200"/>
            <a:ext cx="8136904" cy="701731"/>
          </a:xfrm>
          <a:prstGeom prst="rect">
            <a:avLst/>
          </a:prstGeom>
        </p:spPr>
        <p:txBody>
          <a:bodyPr wrap="square">
            <a:spAutoFit/>
          </a:bodyPr>
          <a:lstStyle/>
          <a:p>
            <a:pPr marL="452438" indent="-452438" eaLnBrk="0" fontAlgn="base" hangingPunct="0">
              <a:spcBef>
                <a:spcPct val="20000"/>
              </a:spcBef>
              <a:spcAft>
                <a:spcPct val="0"/>
              </a:spcAft>
              <a:buClr>
                <a:srgbClr val="073E87"/>
              </a:buClr>
              <a:buFont typeface="Wingdings" panose="05000000000000000000" pitchFamily="2" charset="2"/>
              <a:buChar char="Ø"/>
              <a:defRPr/>
            </a:pPr>
            <a:r>
              <a:rPr lang="el-GR"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Πρακτική άσκηση </a:t>
            </a: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ΠΡΟΣΦΑΤΑ ΑΠΟΦΟΙΤΩΝ</a:t>
            </a:r>
          </a:p>
          <a:p>
            <a:pPr indent="452438" eaLnBrk="0" fontAlgn="base" hangingPunct="0">
              <a:spcBef>
                <a:spcPct val="20000"/>
              </a:spcBef>
              <a:spcAft>
                <a:spcPct val="0"/>
              </a:spcAft>
              <a:buClr>
                <a:srgbClr val="073E87"/>
              </a:buClr>
              <a:defRPr/>
            </a:pPr>
            <a:r>
              <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Δεν υπάρχει δυνατότητα αναγνώρισης </a:t>
            </a:r>
            <a:r>
              <a:rPr lang="el-GR"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συνιστάται αναγραφή στο </a:t>
            </a:r>
            <a:r>
              <a:rPr lang="en-US" b="1" dirty="0" err="1">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Europass</a:t>
            </a:r>
            <a:endParaRPr lang="el-GR"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448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3255206" y="1052735"/>
            <a:ext cx="2739131" cy="646331"/>
          </a:xfrm>
          <a:prstGeom prst="rect">
            <a:avLst/>
          </a:prstGeom>
        </p:spPr>
        <p:txBody>
          <a:bodyPr wrap="square">
            <a:spAutoFit/>
          </a:bodyPr>
          <a:lstStyle/>
          <a:p>
            <a:r>
              <a:rPr lang="el-GR" sz="3600" b="1" dirty="0">
                <a:solidFill>
                  <a:schemeClr val="bg1"/>
                </a:solidFill>
                <a:latin typeface="Calibri" panose="020F0502020204030204" pitchFamily="34" charset="0"/>
                <a:ea typeface="Calibri" panose="020F0502020204030204" pitchFamily="34" charset="0"/>
                <a:cs typeface="Calibri" panose="020F0502020204030204" pitchFamily="34" charset="0"/>
              </a:rPr>
              <a:t>Αναγνώριση</a:t>
            </a:r>
          </a:p>
        </p:txBody>
      </p:sp>
      <p:sp>
        <p:nvSpPr>
          <p:cNvPr id="2" name="Ορθογώνιο 1"/>
          <p:cNvSpPr/>
          <p:nvPr/>
        </p:nvSpPr>
        <p:spPr>
          <a:xfrm>
            <a:off x="467543" y="2204864"/>
            <a:ext cx="8137441" cy="4173450"/>
          </a:xfrm>
          <a:prstGeom prst="rect">
            <a:avLst/>
          </a:prstGeom>
        </p:spPr>
        <p:txBody>
          <a:bodyPr wrap="square">
            <a:spAutoFit/>
          </a:bodyPr>
          <a:lstStyle/>
          <a:p>
            <a:pPr eaLnBrk="0" fontAlgn="base" hangingPunct="0">
              <a:spcBef>
                <a:spcPct val="20000"/>
              </a:spcBef>
              <a:spcAft>
                <a:spcPct val="0"/>
              </a:spcAft>
              <a:buClr>
                <a:schemeClr val="tx2"/>
              </a:buClr>
              <a:defRPr/>
            </a:pPr>
            <a:r>
              <a:rPr lang="el-GR" sz="17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Το Ίδρυμα θα πρέπει να ορίσει με σαφήνεια αρμόδιους για την εφαρμογή και παρακολούθηση της κινητικότητας</a:t>
            </a:r>
            <a:r>
              <a:rPr lang="en-US" sz="17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r>
              <a:rPr lang="el-GR" sz="17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να διασφαλίσει ότι οι διαδικασίες αιτήσεων και τα κριτήρια επιλογής χαρακτηρίζονται από διαφάνεια και εξασφαλίζουν την ισότητα, και ότι υπάρχουν μηχανισμοί  εξέτασης ενστάσεων.</a:t>
            </a:r>
          </a:p>
          <a:p>
            <a:pPr eaLnBrk="0" fontAlgn="base" hangingPunct="0">
              <a:spcBef>
                <a:spcPct val="20000"/>
              </a:spcBef>
              <a:spcAft>
                <a:spcPct val="0"/>
              </a:spcAft>
              <a:buClr>
                <a:schemeClr val="tx2"/>
              </a:buClr>
              <a:defRPr/>
            </a:pPr>
            <a:r>
              <a:rPr lang="el-GR" sz="17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Ένα μέλος του προσωπικού ορίζεται σε κάθε Τμήμα ή θεματική περιοχή και εξουσιοδοτείται επίσημα να συζητά το πρόγραμμα σπουδών στο εξωτερικό με τον φοιτητή, να εγκρίνει και να υπογράφει το </a:t>
            </a:r>
            <a:r>
              <a:rPr lang="en-US" sz="17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Learning Agreement </a:t>
            </a:r>
            <a:r>
              <a:rPr lang="el-GR" sz="17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εκ μέρους του Πανεπιστημίου αποστολής, πριν την έναρξη της περιόδου κινητικότητας, καθώς και το </a:t>
            </a:r>
            <a:r>
              <a:rPr lang="en-US" sz="17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Transcript of Records </a:t>
            </a:r>
            <a:r>
              <a:rPr lang="el-GR" sz="17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μετά την περίοδο κινητικότητας. </a:t>
            </a:r>
          </a:p>
          <a:p>
            <a:pPr eaLnBrk="0" fontAlgn="base" hangingPunct="0">
              <a:spcBef>
                <a:spcPct val="20000"/>
              </a:spcBef>
              <a:spcAft>
                <a:spcPct val="0"/>
              </a:spcAft>
              <a:buClr>
                <a:schemeClr val="tx2"/>
              </a:buClr>
              <a:defRPr/>
            </a:pPr>
            <a:r>
              <a:rPr lang="el-GR" sz="1700" b="1"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Δεν πρέπει να ζητείται από τους φοιτητές να διαπραγματεύονται την ακαδημαϊκή αναγνώριση με μέλη του προσωπικού που δεν είναι εξουσιοδοτημένα να το κάνουν, ούτε με κάποια επιτροπή, είτε πριν είτε μετά την περίοδο σπουδών στο εξωτερικό, ούτε θα πρέπει να ζητηθεί από το φοιτητή να περάσει από οποιεσδήποτε εξετάσεις ή να κάνει επιπλέον εργασία αφού έχει επιστρέψει.»</a:t>
            </a:r>
          </a:p>
          <a:p>
            <a:pPr algn="r" eaLnBrk="0" fontAlgn="base" hangingPunct="0">
              <a:spcBef>
                <a:spcPct val="20000"/>
              </a:spcBef>
              <a:spcAft>
                <a:spcPct val="0"/>
              </a:spcAft>
              <a:buClr>
                <a:schemeClr val="tx2"/>
              </a:buClr>
              <a:defRPr/>
            </a:pPr>
            <a:r>
              <a:rPr lang="en-US" sz="16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ECTS Erasmus Guide 2015, </a:t>
            </a:r>
            <a:r>
              <a:rPr lang="el-GR" sz="16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σελ. 37)</a:t>
            </a:r>
          </a:p>
        </p:txBody>
      </p:sp>
    </p:spTree>
    <p:extLst>
      <p:ext uri="{BB962C8B-B14F-4D97-AF65-F5344CB8AC3E}">
        <p14:creationId xmlns:p14="http://schemas.microsoft.com/office/powerpoint/2010/main" val="503845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CDD8C8-3947-486D-93F1-CE2868CCB682}"/>
              </a:ext>
            </a:extLst>
          </p:cNvPr>
          <p:cNvSpPr>
            <a:spLocks noGrp="1"/>
          </p:cNvSpPr>
          <p:nvPr>
            <p:ph type="title"/>
          </p:nvPr>
        </p:nvSpPr>
        <p:spPr>
          <a:xfrm>
            <a:off x="506782" y="2276872"/>
            <a:ext cx="3521928" cy="835482"/>
          </a:xfrm>
        </p:spPr>
        <p:txBody>
          <a:bodyPr/>
          <a:lstStyle/>
          <a:p>
            <a:r>
              <a:rPr lang="el-GR" dirty="0">
                <a:latin typeface="Calibri" panose="020F0502020204030204" pitchFamily="34" charset="0"/>
                <a:ea typeface="Calibri" panose="020F0502020204030204" pitchFamily="34" charset="0"/>
                <a:cs typeface="Calibri" panose="020F0502020204030204" pitchFamily="34" charset="0"/>
              </a:rPr>
              <a:t>Φοιτητές</a:t>
            </a:r>
          </a:p>
        </p:txBody>
      </p:sp>
      <p:sp>
        <p:nvSpPr>
          <p:cNvPr id="3" name="Θέση κειμένου 2">
            <a:extLst>
              <a:ext uri="{FF2B5EF4-FFF2-40B4-BE49-F238E27FC236}">
                <a16:creationId xmlns:a16="http://schemas.microsoft.com/office/drawing/2014/main" id="{C547BE28-FB5D-4EFB-9816-C12E69255C70}"/>
              </a:ext>
            </a:extLst>
          </p:cNvPr>
          <p:cNvSpPr>
            <a:spLocks noGrp="1"/>
          </p:cNvSpPr>
          <p:nvPr>
            <p:ph type="body" idx="1"/>
          </p:nvPr>
        </p:nvSpPr>
        <p:spPr>
          <a:xfrm>
            <a:off x="1363132" y="1172858"/>
            <a:ext cx="6417735" cy="939801"/>
          </a:xfrm>
        </p:spPr>
        <p:txBody>
          <a:bodyPr>
            <a:normAutofit lnSpcReduction="10000"/>
          </a:bodyPr>
          <a:lstStyle/>
          <a:p>
            <a:r>
              <a:rPr lang="el-GR" sz="6000" spc="110" dirty="0">
                <a:latin typeface="Calibri" panose="020F0502020204030204" pitchFamily="34" charset="0"/>
                <a:ea typeface="Calibri" panose="020F0502020204030204" pitchFamily="34" charset="0"/>
                <a:cs typeface="Calibri" panose="020F0502020204030204" pitchFamily="34" charset="0"/>
              </a:rPr>
              <a:t>ΕΙΣΕΡΧΟΜΕΝΟΙ</a:t>
            </a:r>
          </a:p>
        </p:txBody>
      </p:sp>
      <p:sp>
        <p:nvSpPr>
          <p:cNvPr id="4" name="Τίτλος 1">
            <a:extLst>
              <a:ext uri="{FF2B5EF4-FFF2-40B4-BE49-F238E27FC236}">
                <a16:creationId xmlns:a16="http://schemas.microsoft.com/office/drawing/2014/main" id="{57546516-C02D-4C7A-BAEF-1B15A21B39BE}"/>
              </a:ext>
            </a:extLst>
          </p:cNvPr>
          <p:cNvSpPr txBox="1">
            <a:spLocks/>
          </p:cNvSpPr>
          <p:nvPr/>
        </p:nvSpPr>
        <p:spPr>
          <a:xfrm>
            <a:off x="5077961" y="2283061"/>
            <a:ext cx="3521928" cy="93980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b="0" kern="1200" cap="none">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dirty="0">
                <a:latin typeface="Calibri" panose="020F0502020204030204" pitchFamily="34" charset="0"/>
                <a:ea typeface="Calibri" panose="020F0502020204030204" pitchFamily="34" charset="0"/>
                <a:cs typeface="Calibri" panose="020F0502020204030204" pitchFamily="34" charset="0"/>
              </a:rPr>
              <a:t>Προσωπικό</a:t>
            </a:r>
          </a:p>
        </p:txBody>
      </p:sp>
      <p:sp>
        <p:nvSpPr>
          <p:cNvPr id="5" name="Τίτλος 1">
            <a:extLst>
              <a:ext uri="{FF2B5EF4-FFF2-40B4-BE49-F238E27FC236}">
                <a16:creationId xmlns:a16="http://schemas.microsoft.com/office/drawing/2014/main" id="{A04C4CA3-72BD-445F-8E56-7A656E60CE8C}"/>
              </a:ext>
            </a:extLst>
          </p:cNvPr>
          <p:cNvSpPr txBox="1">
            <a:spLocks/>
          </p:cNvSpPr>
          <p:nvPr/>
        </p:nvSpPr>
        <p:spPr>
          <a:xfrm>
            <a:off x="738731" y="2956751"/>
            <a:ext cx="3521928" cy="1524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b="0" kern="1200" cap="none">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61950" indent="-361950" algn="l">
              <a:buFont typeface="Arial" panose="020B0604020202020204" pitchFamily="34" charset="0"/>
              <a:buChar char="•"/>
            </a:pPr>
            <a:r>
              <a:rPr lang="el-GR" sz="3600" dirty="0">
                <a:solidFill>
                  <a:srgbClr val="0070C0"/>
                </a:solidFill>
                <a:latin typeface="Calibri" panose="020F0502020204030204" pitchFamily="34" charset="0"/>
                <a:ea typeface="Calibri" panose="020F0502020204030204" pitchFamily="34" charset="0"/>
                <a:cs typeface="Calibri" panose="020F0502020204030204" pitchFamily="34" charset="0"/>
              </a:rPr>
              <a:t>για σπουδές</a:t>
            </a:r>
          </a:p>
          <a:p>
            <a:pPr marL="361950" indent="-361950" algn="l">
              <a:buFont typeface="Arial" panose="020B0604020202020204" pitchFamily="34" charset="0"/>
              <a:buChar char="•"/>
            </a:pPr>
            <a:r>
              <a:rPr lang="el-GR" sz="3600" dirty="0">
                <a:solidFill>
                  <a:srgbClr val="0070C0"/>
                </a:solidFill>
                <a:latin typeface="Calibri" panose="020F0502020204030204" pitchFamily="34" charset="0"/>
                <a:ea typeface="Calibri" panose="020F0502020204030204" pitchFamily="34" charset="0"/>
                <a:cs typeface="Calibri" panose="020F0502020204030204" pitchFamily="34" charset="0"/>
              </a:rPr>
              <a:t>για πρακτική</a:t>
            </a:r>
          </a:p>
        </p:txBody>
      </p:sp>
      <p:sp>
        <p:nvSpPr>
          <p:cNvPr id="6" name="Τίτλος 1">
            <a:extLst>
              <a:ext uri="{FF2B5EF4-FFF2-40B4-BE49-F238E27FC236}">
                <a16:creationId xmlns:a16="http://schemas.microsoft.com/office/drawing/2014/main" id="{C299D855-3401-4C08-B253-47BB1912FAEB}"/>
              </a:ext>
            </a:extLst>
          </p:cNvPr>
          <p:cNvSpPr txBox="1">
            <a:spLocks/>
          </p:cNvSpPr>
          <p:nvPr/>
        </p:nvSpPr>
        <p:spPr>
          <a:xfrm>
            <a:off x="4883343" y="2956751"/>
            <a:ext cx="3911164" cy="15240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b="0" kern="1200" cap="none">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361950" indent="-361950" algn="l">
              <a:buFont typeface="Arial" panose="020B0604020202020204" pitchFamily="34" charset="0"/>
              <a:buChar char="•"/>
            </a:pPr>
            <a:r>
              <a:rPr lang="el-GR" sz="3600" dirty="0">
                <a:solidFill>
                  <a:srgbClr val="0070C0"/>
                </a:solidFill>
                <a:latin typeface="Calibri" panose="020F0502020204030204" pitchFamily="34" charset="0"/>
                <a:ea typeface="Calibri" panose="020F0502020204030204" pitchFamily="34" charset="0"/>
                <a:cs typeface="Calibri" panose="020F0502020204030204" pitchFamily="34" charset="0"/>
              </a:rPr>
              <a:t>για διδασκαλία</a:t>
            </a:r>
          </a:p>
          <a:p>
            <a:pPr marL="361950" indent="-361950" algn="l">
              <a:buFont typeface="Arial" panose="020B0604020202020204" pitchFamily="34" charset="0"/>
              <a:buChar char="•"/>
            </a:pPr>
            <a:r>
              <a:rPr lang="el-GR" sz="3600" dirty="0">
                <a:solidFill>
                  <a:srgbClr val="0070C0"/>
                </a:solidFill>
                <a:latin typeface="Calibri" panose="020F0502020204030204" pitchFamily="34" charset="0"/>
                <a:ea typeface="Calibri" panose="020F0502020204030204" pitchFamily="34" charset="0"/>
                <a:cs typeface="Calibri" panose="020F0502020204030204" pitchFamily="34" charset="0"/>
              </a:rPr>
              <a:t>για επιμόρφωση</a:t>
            </a:r>
          </a:p>
        </p:txBody>
      </p:sp>
      <p:pic>
        <p:nvPicPr>
          <p:cNvPr id="7" name="Picture 2">
            <a:extLst>
              <a:ext uri="{FF2B5EF4-FFF2-40B4-BE49-F238E27FC236}">
                <a16:creationId xmlns:a16="http://schemas.microsoft.com/office/drawing/2014/main" id="{7121B5D6-F8C2-42DB-BE11-375F5EC5C0F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7">
            <a:extLst>
              <a:ext uri="{FF2B5EF4-FFF2-40B4-BE49-F238E27FC236}">
                <a16:creationId xmlns:a16="http://schemas.microsoft.com/office/drawing/2014/main" id="{F51A585C-D91C-4200-9E9F-3451A76B299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
        <p:nvSpPr>
          <p:cNvPr id="9" name="TextBox 8">
            <a:extLst>
              <a:ext uri="{FF2B5EF4-FFF2-40B4-BE49-F238E27FC236}">
                <a16:creationId xmlns:a16="http://schemas.microsoft.com/office/drawing/2014/main" id="{23FCE567-6C61-467F-906C-58B75AA8AC08}"/>
              </a:ext>
            </a:extLst>
          </p:cNvPr>
          <p:cNvSpPr txBox="1"/>
          <p:nvPr/>
        </p:nvSpPr>
        <p:spPr>
          <a:xfrm>
            <a:off x="431539" y="5163055"/>
            <a:ext cx="8280919" cy="369332"/>
          </a:xfrm>
          <a:prstGeom prst="rect">
            <a:avLst/>
          </a:prstGeom>
          <a:noFill/>
        </p:spPr>
        <p:txBody>
          <a:bodyPr wrap="square" rtlCol="0">
            <a:spAutoFit/>
          </a:bodyPr>
          <a:lstStyle/>
          <a:p>
            <a:r>
              <a:rPr lang="el-GR"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αύξηση εισερχόμενης κινητικότητας = αύξηση των δεικτών αξιολόγησης του Τμήματος</a:t>
            </a:r>
          </a:p>
        </p:txBody>
      </p:sp>
    </p:spTree>
    <p:extLst>
      <p:ext uri="{BB962C8B-B14F-4D97-AF65-F5344CB8AC3E}">
        <p14:creationId xmlns:p14="http://schemas.microsoft.com/office/powerpoint/2010/main" val="1233807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περιεχομένου 1"/>
          <p:cNvSpPr>
            <a:spLocks noGrp="1"/>
          </p:cNvSpPr>
          <p:nvPr>
            <p:ph idx="1"/>
          </p:nvPr>
        </p:nvSpPr>
        <p:spPr>
          <a:xfrm>
            <a:off x="451665" y="2431790"/>
            <a:ext cx="3976318" cy="4021546"/>
          </a:xfrm>
        </p:spPr>
        <p:txBody>
          <a:bodyPr>
            <a:normAutofit fontScale="70000" lnSpcReduction="20000"/>
          </a:bodyPr>
          <a:lstStyle/>
          <a:p>
            <a:pPr marL="0" lvl="0" indent="0">
              <a:spcAft>
                <a:spcPts val="600"/>
              </a:spcAft>
              <a:buNone/>
            </a:pPr>
            <a:r>
              <a:rPr lang="el-GR" sz="2600" b="1" dirty="0">
                <a:latin typeface="Calibri" panose="020F0502020204030204" pitchFamily="34" charset="0"/>
                <a:ea typeface="Calibri" panose="020F0502020204030204" pitchFamily="34" charset="0"/>
                <a:cs typeface="Calibri" panose="020F0502020204030204" pitchFamily="34" charset="0"/>
              </a:rPr>
              <a:t>Για σπουδές:</a:t>
            </a:r>
          </a:p>
          <a:p>
            <a:pPr>
              <a:lnSpc>
                <a:spcPct val="110000"/>
              </a:lnSpc>
            </a:pPr>
            <a:r>
              <a:rPr lang="el-GR" sz="2500" b="1" dirty="0" err="1">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Επικαιροποίηση</a:t>
            </a:r>
            <a:r>
              <a:rPr lang="el-GR" sz="25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και ανάρτηση καταλόγου μαθημάτων </a:t>
            </a:r>
          </a:p>
          <a:p>
            <a:pPr>
              <a:lnSpc>
                <a:spcPct val="110000"/>
              </a:lnSpc>
            </a:pP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Ενημέρωση Συνέλευσης και Γραμματείας Τμήματος</a:t>
            </a:r>
          </a:p>
          <a:p>
            <a:pPr>
              <a:lnSpc>
                <a:spcPct val="110000"/>
              </a:lnSpc>
            </a:pP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Συνεργασία με Γραφείο </a:t>
            </a:r>
            <a:r>
              <a:rPr lang="en-US"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Erasmus+  </a:t>
            </a: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για στέγαση</a:t>
            </a:r>
            <a:r>
              <a:rPr lang="en-US"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και επικοινωνία με </a:t>
            </a:r>
            <a:r>
              <a:rPr lang="en-US"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ESN DUTH </a:t>
            </a: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για υποστήριξη</a:t>
            </a:r>
          </a:p>
          <a:p>
            <a:pPr marL="274320" lvl="1">
              <a:lnSpc>
                <a:spcPct val="110000"/>
              </a:lnSpc>
            </a:pP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Υποστήριξη στην κατάρτιση</a:t>
            </a:r>
            <a:r>
              <a:rPr lang="en-US"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και</a:t>
            </a:r>
            <a:r>
              <a:rPr lang="en-US"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υπογραφή του </a:t>
            </a:r>
            <a:r>
              <a:rPr lang="en-US"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Learning Agreement</a:t>
            </a:r>
            <a:endPar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p>
            <a:pPr lvl="0">
              <a:lnSpc>
                <a:spcPct val="110000"/>
              </a:lnSpc>
            </a:pP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Ακαδημαϊκή υποστήριξη</a:t>
            </a:r>
          </a:p>
          <a:p>
            <a:pPr lvl="0">
              <a:lnSpc>
                <a:spcPct val="110000"/>
              </a:lnSpc>
            </a:pP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Παροχή βεβαίωσης περιόδου σπουδών, </a:t>
            </a:r>
            <a:r>
              <a:rPr lang="en-US"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Transcript of Records</a:t>
            </a:r>
            <a:r>
              <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l-GR" sz="23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(υπογραφή Προέδρου/σφραγίδα)</a:t>
            </a:r>
            <a:endParaRPr lang="el-GR" sz="25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12" name="Εικόνα 11">
            <a:extLst>
              <a:ext uri="{FF2B5EF4-FFF2-40B4-BE49-F238E27FC236}">
                <a16:creationId xmlns:a16="http://schemas.microsoft.com/office/drawing/2014/main" id="{15774EC8-29B4-486C-8E8F-AA0873B98B0A}"/>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
        <p:nvSpPr>
          <p:cNvPr id="7" name="Θέση κειμένου 2">
            <a:extLst>
              <a:ext uri="{FF2B5EF4-FFF2-40B4-BE49-F238E27FC236}">
                <a16:creationId xmlns:a16="http://schemas.microsoft.com/office/drawing/2014/main" id="{4BC5637C-71B0-417B-8ACF-C6C3F8DCE49A}"/>
              </a:ext>
            </a:extLst>
          </p:cNvPr>
          <p:cNvSpPr txBox="1">
            <a:spLocks/>
          </p:cNvSpPr>
          <p:nvPr/>
        </p:nvSpPr>
        <p:spPr>
          <a:xfrm>
            <a:off x="1707426" y="1052736"/>
            <a:ext cx="5441115" cy="939801"/>
          </a:xfrm>
          <a:prstGeom prst="rect">
            <a:avLst/>
          </a:prstGeom>
        </p:spPr>
        <p:txBody>
          <a:bodyPr vert="horz" lIns="91440" tIns="45720" rIns="91440" bIns="45720" rtlCol="0">
            <a:normAutofit fontScale="70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None/>
            </a:pPr>
            <a:r>
              <a:rPr lang="el-GR" sz="6000" spc="110" dirty="0">
                <a:latin typeface="Calibri" panose="020F0502020204030204" pitchFamily="34" charset="0"/>
                <a:ea typeface="Calibri" panose="020F0502020204030204" pitchFamily="34" charset="0"/>
                <a:cs typeface="Calibri" panose="020F0502020204030204" pitchFamily="34" charset="0"/>
              </a:rPr>
              <a:t>Εισερχόμενοι φοιτητές</a:t>
            </a:r>
          </a:p>
        </p:txBody>
      </p:sp>
      <p:sp>
        <p:nvSpPr>
          <p:cNvPr id="8" name="Θέση περιεχομένου 1">
            <a:extLst>
              <a:ext uri="{FF2B5EF4-FFF2-40B4-BE49-F238E27FC236}">
                <a16:creationId xmlns:a16="http://schemas.microsoft.com/office/drawing/2014/main" id="{1461465E-6314-48EA-B970-6FF3E556DCE4}"/>
              </a:ext>
            </a:extLst>
          </p:cNvPr>
          <p:cNvSpPr txBox="1">
            <a:spLocks/>
          </p:cNvSpPr>
          <p:nvPr/>
        </p:nvSpPr>
        <p:spPr>
          <a:xfrm>
            <a:off x="4572000" y="2431790"/>
            <a:ext cx="4292412" cy="4093554"/>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spcAft>
                <a:spcPts val="600"/>
              </a:spcAft>
              <a:buNone/>
            </a:pPr>
            <a:r>
              <a:rPr lang="el-GR" sz="1800" b="1" dirty="0">
                <a:latin typeface="Calibri" panose="020F0502020204030204" pitchFamily="34" charset="0"/>
                <a:ea typeface="Calibri" panose="020F0502020204030204" pitchFamily="34" charset="0"/>
                <a:cs typeface="Calibri" panose="020F0502020204030204" pitchFamily="34" charset="0"/>
              </a:rPr>
              <a:t>Για πρακτική άσκηση:</a:t>
            </a:r>
          </a:p>
          <a:p>
            <a:pPr>
              <a:lnSpc>
                <a:spcPct val="90000"/>
              </a:lnSpc>
            </a:pPr>
            <a:r>
              <a:rPr lang="el-GR" sz="18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Υποστήριξη στην εύρεση Εργαστηρίου  ή Σπουδαστηρίου και επιβλέποντα</a:t>
            </a:r>
          </a:p>
          <a:p>
            <a:pPr>
              <a:lnSpc>
                <a:spcPct val="90000"/>
              </a:lnSpc>
            </a:pPr>
            <a:r>
              <a:rPr lang="el-GR"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Ενημέρωση Συνέλευσης και Γραμματείας Τμήματος</a:t>
            </a:r>
          </a:p>
          <a:p>
            <a:pPr>
              <a:lnSpc>
                <a:spcPct val="90000"/>
              </a:lnSpc>
            </a:pPr>
            <a:r>
              <a:rPr lang="el-GR"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Συνεργασία με Γραφείο </a:t>
            </a:r>
            <a:r>
              <a:rPr lang="en-US"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Erasmus+ </a:t>
            </a:r>
            <a:r>
              <a:rPr lang="el-GR"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και με </a:t>
            </a:r>
            <a:r>
              <a:rPr lang="en-US"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ESN DUTH </a:t>
            </a:r>
            <a:r>
              <a:rPr lang="el-GR"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για υποστήριξη</a:t>
            </a:r>
          </a:p>
          <a:p>
            <a:pPr marL="274320" lvl="1">
              <a:lnSpc>
                <a:spcPct val="90000"/>
              </a:lnSpc>
            </a:pPr>
            <a:r>
              <a:rPr lang="el-GR"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Υποστήριξη στην κατάρτιση και</a:t>
            </a:r>
            <a:r>
              <a:rPr lang="en-US"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a:t>
            </a:r>
            <a:r>
              <a:rPr lang="el-GR"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υπογραφή του </a:t>
            </a:r>
            <a:r>
              <a:rPr lang="en-US"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Learning Agreement</a:t>
            </a:r>
            <a:endParaRPr lang="el-GR"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p>
            <a:pPr lvl="0">
              <a:lnSpc>
                <a:spcPct val="90000"/>
              </a:lnSpc>
            </a:pPr>
            <a:r>
              <a:rPr lang="el-GR"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Ακαδημαϊκή υποστήριξη</a:t>
            </a:r>
          </a:p>
          <a:p>
            <a:pPr lvl="0">
              <a:lnSpc>
                <a:spcPct val="90000"/>
              </a:lnSpc>
            </a:pPr>
            <a:r>
              <a:rPr lang="el-GR" sz="18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Παροχή βεβαίωσης περιόδου πρακτικής και αξιολόγηση </a:t>
            </a:r>
            <a:r>
              <a:rPr lang="el-GR" sz="16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(υπογραφή Προέδρου/σφραγίδα)</a:t>
            </a:r>
          </a:p>
        </p:txBody>
      </p:sp>
    </p:spTree>
    <p:extLst>
      <p:ext uri="{BB962C8B-B14F-4D97-AF65-F5344CB8AC3E}">
        <p14:creationId xmlns:p14="http://schemas.microsoft.com/office/powerpoint/2010/main" val="3343208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περιεχομένου 1"/>
          <p:cNvSpPr>
            <a:spLocks noGrp="1"/>
          </p:cNvSpPr>
          <p:nvPr>
            <p:ph idx="1"/>
          </p:nvPr>
        </p:nvSpPr>
        <p:spPr>
          <a:xfrm>
            <a:off x="595682" y="2431790"/>
            <a:ext cx="3976318" cy="4021546"/>
          </a:xfrm>
        </p:spPr>
        <p:txBody>
          <a:bodyPr>
            <a:normAutofit fontScale="85000" lnSpcReduction="10000"/>
          </a:bodyPr>
          <a:lstStyle/>
          <a:p>
            <a:pPr marL="0" lvl="0" indent="0">
              <a:spcAft>
                <a:spcPts val="600"/>
              </a:spcAft>
              <a:buNone/>
            </a:pPr>
            <a:r>
              <a:rPr lang="el-GR" b="1" dirty="0">
                <a:latin typeface="Calibri" panose="020F0502020204030204" pitchFamily="34" charset="0"/>
                <a:ea typeface="Calibri" panose="020F0502020204030204" pitchFamily="34" charset="0"/>
                <a:cs typeface="Calibri" panose="020F0502020204030204" pitchFamily="34" charset="0"/>
              </a:rPr>
              <a:t>Για διδασκαλία:</a:t>
            </a:r>
          </a:p>
          <a:p>
            <a:pPr>
              <a:buClr>
                <a:schemeClr val="accent2"/>
              </a:buClr>
            </a:pPr>
            <a:r>
              <a:rPr lang="el-GR" sz="2500" dirty="0">
                <a:latin typeface="Calibri" panose="020F0502020204030204" pitchFamily="34" charset="0"/>
                <a:ea typeface="Calibri" panose="020F0502020204030204" pitchFamily="34" charset="0"/>
                <a:cs typeface="Calibri" panose="020F0502020204030204" pitchFamily="34" charset="0"/>
              </a:rPr>
              <a:t>Παραλαβή αίτησης </a:t>
            </a:r>
          </a:p>
          <a:p>
            <a:pPr>
              <a:buClr>
                <a:schemeClr val="accent2"/>
              </a:buClr>
            </a:pPr>
            <a:r>
              <a:rPr lang="el-GR" sz="2500" dirty="0">
                <a:latin typeface="Calibri" panose="020F0502020204030204" pitchFamily="34" charset="0"/>
                <a:ea typeface="Calibri" panose="020F0502020204030204" pitchFamily="34" charset="0"/>
                <a:cs typeface="Calibri" panose="020F0502020204030204" pitchFamily="34" charset="0"/>
              </a:rPr>
              <a:t>Συνεννόηση με διδάσκοντες Τμήματος για ένταξη στη διδακτική διαδικασία -συνδιδασκαλία</a:t>
            </a:r>
          </a:p>
          <a:p>
            <a:pPr>
              <a:buClr>
                <a:schemeClr val="accent2"/>
              </a:buClr>
            </a:pPr>
            <a:r>
              <a:rPr lang="el-GR" sz="2500" dirty="0">
                <a:latin typeface="Calibri" panose="020F0502020204030204" pitchFamily="34" charset="0"/>
                <a:ea typeface="Calibri" panose="020F0502020204030204" pitchFamily="34" charset="0"/>
                <a:cs typeface="Calibri" panose="020F0502020204030204" pitchFamily="34" charset="0"/>
              </a:rPr>
              <a:t>Αποστολή πρόσκλησης</a:t>
            </a:r>
          </a:p>
          <a:p>
            <a:pPr>
              <a:buClr>
                <a:schemeClr val="accent2"/>
              </a:buClr>
            </a:pPr>
            <a:r>
              <a:rPr lang="el-GR" sz="2500" dirty="0">
                <a:latin typeface="Calibri" panose="020F0502020204030204" pitchFamily="34" charset="0"/>
                <a:ea typeface="Calibri" panose="020F0502020204030204" pitchFamily="34" charset="0"/>
                <a:cs typeface="Calibri" panose="020F0502020204030204" pitchFamily="34" charset="0"/>
              </a:rPr>
              <a:t>Φροντίδα για υπογραφή του </a:t>
            </a:r>
            <a:r>
              <a:rPr lang="en-US" sz="2500" dirty="0">
                <a:latin typeface="Calibri" panose="020F0502020204030204" pitchFamily="34" charset="0"/>
                <a:ea typeface="Calibri" panose="020F0502020204030204" pitchFamily="34" charset="0"/>
                <a:cs typeface="Calibri" panose="020F0502020204030204" pitchFamily="34" charset="0"/>
              </a:rPr>
              <a:t>Mobility Agreement</a:t>
            </a:r>
            <a:r>
              <a:rPr lang="el-GR" sz="2500" dirty="0">
                <a:latin typeface="Calibri" panose="020F0502020204030204" pitchFamily="34" charset="0"/>
                <a:ea typeface="Calibri" panose="020F0502020204030204" pitchFamily="34" charset="0"/>
                <a:cs typeface="Calibri" panose="020F0502020204030204" pitchFamily="34" charset="0"/>
              </a:rPr>
              <a:t>/</a:t>
            </a:r>
            <a:r>
              <a:rPr lang="en-US" sz="2500" dirty="0">
                <a:latin typeface="Calibri" panose="020F0502020204030204" pitchFamily="34" charset="0"/>
                <a:ea typeface="Calibri" panose="020F0502020204030204" pitchFamily="34" charset="0"/>
                <a:cs typeface="Calibri" panose="020F0502020204030204" pitchFamily="34" charset="0"/>
              </a:rPr>
              <a:t>Teaching</a:t>
            </a:r>
            <a:endParaRPr lang="el-GR" sz="2500" dirty="0">
              <a:latin typeface="Calibri" panose="020F0502020204030204" pitchFamily="34" charset="0"/>
              <a:ea typeface="Calibri" panose="020F0502020204030204" pitchFamily="34" charset="0"/>
              <a:cs typeface="Calibri" panose="020F0502020204030204" pitchFamily="34" charset="0"/>
            </a:endParaRPr>
          </a:p>
          <a:p>
            <a:pPr marL="274320" lvl="1">
              <a:buClr>
                <a:schemeClr val="accent2"/>
              </a:buClr>
            </a:pPr>
            <a:r>
              <a:rPr lang="el-GR" sz="2500" dirty="0">
                <a:latin typeface="Calibri" panose="020F0502020204030204" pitchFamily="34" charset="0"/>
                <a:ea typeface="Calibri" panose="020F0502020204030204" pitchFamily="34" charset="0"/>
                <a:cs typeface="Calibri" panose="020F0502020204030204" pitchFamily="34" charset="0"/>
              </a:rPr>
              <a:t>Παροχή βεβαίωσης για την ολοκλήρωση της κινητικότητας</a:t>
            </a:r>
          </a:p>
          <a:p>
            <a:pPr marL="274320" lvl="1">
              <a:buClr>
                <a:schemeClr val="accent2"/>
              </a:buClr>
            </a:pPr>
            <a:r>
              <a:rPr lang="el-GR" sz="2500" dirty="0">
                <a:latin typeface="Calibri" panose="020F0502020204030204" pitchFamily="34" charset="0"/>
                <a:ea typeface="Calibri" panose="020F0502020204030204" pitchFamily="34" charset="0"/>
                <a:cs typeface="Calibri" panose="020F0502020204030204" pitchFamily="34" charset="0"/>
              </a:rPr>
              <a:t>Ενημέρωση Γραφείου </a:t>
            </a:r>
            <a:r>
              <a:rPr lang="en-US" sz="2500" dirty="0">
                <a:latin typeface="Calibri" panose="020F0502020204030204" pitchFamily="34" charset="0"/>
                <a:ea typeface="Calibri" panose="020F0502020204030204" pitchFamily="34" charset="0"/>
                <a:cs typeface="Calibri" panose="020F0502020204030204" pitchFamily="34" charset="0"/>
              </a:rPr>
              <a:t>Erasmus+</a:t>
            </a:r>
            <a:endParaRPr lang="el-GR" sz="2500" dirty="0">
              <a:latin typeface="Calibri" panose="020F0502020204030204" pitchFamily="34" charset="0"/>
              <a:ea typeface="Calibri" panose="020F0502020204030204" pitchFamily="34" charset="0"/>
              <a:cs typeface="Calibri" panose="020F0502020204030204" pitchFamily="34" charset="0"/>
            </a:endParaRPr>
          </a:p>
        </p:txBody>
      </p:sp>
      <p:pic>
        <p:nvPicPr>
          <p:cNvPr id="12" name="Εικόνα 11">
            <a:extLst>
              <a:ext uri="{FF2B5EF4-FFF2-40B4-BE49-F238E27FC236}">
                <a16:creationId xmlns:a16="http://schemas.microsoft.com/office/drawing/2014/main" id="{15774EC8-29B4-486C-8E8F-AA0873B98B0A}"/>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
        <p:nvSpPr>
          <p:cNvPr id="7" name="Θέση κειμένου 2">
            <a:extLst>
              <a:ext uri="{FF2B5EF4-FFF2-40B4-BE49-F238E27FC236}">
                <a16:creationId xmlns:a16="http://schemas.microsoft.com/office/drawing/2014/main" id="{4BC5637C-71B0-417B-8ACF-C6C3F8DCE49A}"/>
              </a:ext>
            </a:extLst>
          </p:cNvPr>
          <p:cNvSpPr txBox="1">
            <a:spLocks/>
          </p:cNvSpPr>
          <p:nvPr/>
        </p:nvSpPr>
        <p:spPr>
          <a:xfrm>
            <a:off x="1711806" y="1052736"/>
            <a:ext cx="5832648" cy="939801"/>
          </a:xfrm>
          <a:prstGeom prst="rect">
            <a:avLst/>
          </a:prstGeom>
        </p:spPr>
        <p:txBody>
          <a:bodyPr vert="horz" lIns="91440" tIns="45720" rIns="91440" bIns="45720" rtlCol="0">
            <a:normAutofit fontScale="70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None/>
            </a:pPr>
            <a:r>
              <a:rPr lang="el-GR" sz="6000" spc="110" dirty="0">
                <a:latin typeface="Calibri" panose="020F0502020204030204" pitchFamily="34" charset="0"/>
                <a:ea typeface="Calibri" panose="020F0502020204030204" pitchFamily="34" charset="0"/>
                <a:cs typeface="Calibri" panose="020F0502020204030204" pitchFamily="34" charset="0"/>
              </a:rPr>
              <a:t>Εισερχόμενο προσωπικό</a:t>
            </a:r>
          </a:p>
        </p:txBody>
      </p:sp>
      <p:sp>
        <p:nvSpPr>
          <p:cNvPr id="8" name="Θέση περιεχομένου 1">
            <a:extLst>
              <a:ext uri="{FF2B5EF4-FFF2-40B4-BE49-F238E27FC236}">
                <a16:creationId xmlns:a16="http://schemas.microsoft.com/office/drawing/2014/main" id="{1461465E-6314-48EA-B970-6FF3E556DCE4}"/>
              </a:ext>
            </a:extLst>
          </p:cNvPr>
          <p:cNvSpPr txBox="1">
            <a:spLocks/>
          </p:cNvSpPr>
          <p:nvPr/>
        </p:nvSpPr>
        <p:spPr>
          <a:xfrm>
            <a:off x="4628130" y="2431790"/>
            <a:ext cx="4264350" cy="4093554"/>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80000"/>
              </a:lnSpc>
              <a:spcAft>
                <a:spcPts val="600"/>
              </a:spcAft>
              <a:buNone/>
            </a:pPr>
            <a:r>
              <a:rPr lang="el-GR" sz="1900" b="1" dirty="0">
                <a:latin typeface="Calibri" panose="020F0502020204030204" pitchFamily="34" charset="0"/>
                <a:ea typeface="Calibri" panose="020F0502020204030204" pitchFamily="34" charset="0"/>
                <a:cs typeface="Calibri" panose="020F0502020204030204" pitchFamily="34" charset="0"/>
              </a:rPr>
              <a:t>Για επιμόρφωση:</a:t>
            </a:r>
          </a:p>
        </p:txBody>
      </p:sp>
      <p:sp>
        <p:nvSpPr>
          <p:cNvPr id="4" name="Ορθογώνιο 3">
            <a:extLst>
              <a:ext uri="{FF2B5EF4-FFF2-40B4-BE49-F238E27FC236}">
                <a16:creationId xmlns:a16="http://schemas.microsoft.com/office/drawing/2014/main" id="{C73CBD4F-704D-4D04-B4E3-5D8E6F873185}"/>
              </a:ext>
            </a:extLst>
          </p:cNvPr>
          <p:cNvSpPr/>
          <p:nvPr/>
        </p:nvSpPr>
        <p:spPr>
          <a:xfrm>
            <a:off x="4654310" y="2862245"/>
            <a:ext cx="4294300" cy="3614836"/>
          </a:xfrm>
          <a:prstGeom prst="rect">
            <a:avLst/>
          </a:prstGeom>
        </p:spPr>
        <p:txBody>
          <a:bodyPr wrap="square">
            <a:spAutoFit/>
          </a:bodyPr>
          <a:lstStyle/>
          <a:p>
            <a:pPr marL="274320" indent="-274320">
              <a:lnSpc>
                <a:spcPct val="90000"/>
              </a:lnSpc>
              <a:spcBef>
                <a:spcPct val="20000"/>
              </a:spcBef>
              <a:buClr>
                <a:schemeClr val="accent2"/>
              </a:buClr>
              <a:buSzPct val="100000"/>
              <a:buFont typeface="Symbol" pitchFamily="18" charset="2"/>
              <a:buChar char=""/>
            </a:pPr>
            <a:r>
              <a:rPr lang="el-GR" sz="2100" dirty="0">
                <a:solidFill>
                  <a:schemeClr val="tx2"/>
                </a:solidFill>
                <a:latin typeface="Calibri" panose="020F0502020204030204" pitchFamily="34" charset="0"/>
                <a:ea typeface="Calibri" panose="020F0502020204030204" pitchFamily="34" charset="0"/>
                <a:cs typeface="Calibri" panose="020F0502020204030204" pitchFamily="34" charset="0"/>
              </a:rPr>
              <a:t>Παραλαβή αίτησης </a:t>
            </a:r>
          </a:p>
          <a:p>
            <a:pPr marL="274320" indent="-274320">
              <a:lnSpc>
                <a:spcPct val="90000"/>
              </a:lnSpc>
              <a:spcBef>
                <a:spcPct val="20000"/>
              </a:spcBef>
              <a:buClr>
                <a:schemeClr val="accent2"/>
              </a:buClr>
              <a:buSzPct val="100000"/>
              <a:buFont typeface="Symbol" pitchFamily="18" charset="2"/>
              <a:buChar char=""/>
            </a:pPr>
            <a:r>
              <a:rPr lang="el-GR" sz="2100" dirty="0">
                <a:solidFill>
                  <a:schemeClr val="tx2"/>
                </a:solidFill>
                <a:latin typeface="Calibri" panose="020F0502020204030204" pitchFamily="34" charset="0"/>
                <a:ea typeface="Calibri" panose="020F0502020204030204" pitchFamily="34" charset="0"/>
                <a:cs typeface="Calibri" panose="020F0502020204030204" pitchFamily="34" charset="0"/>
              </a:rPr>
              <a:t>Συνεννόηση με διδάσκοντες </a:t>
            </a:r>
            <a:r>
              <a:rPr lang="en-US" sz="2100" dirty="0">
                <a:solidFill>
                  <a:schemeClr val="tx2"/>
                </a:solidFill>
                <a:latin typeface="Calibri" panose="020F0502020204030204" pitchFamily="34" charset="0"/>
                <a:ea typeface="Calibri" panose="020F0502020204030204" pitchFamily="34" charset="0"/>
                <a:cs typeface="Calibri" panose="020F0502020204030204" pitchFamily="34" charset="0"/>
              </a:rPr>
              <a:t>/</a:t>
            </a:r>
            <a:r>
              <a:rPr lang="el-GR" sz="2100" dirty="0">
                <a:solidFill>
                  <a:schemeClr val="tx2"/>
                </a:solidFill>
                <a:latin typeface="Calibri" panose="020F0502020204030204" pitchFamily="34" charset="0"/>
                <a:ea typeface="Calibri" panose="020F0502020204030204" pitchFamily="34" charset="0"/>
                <a:cs typeface="Calibri" panose="020F0502020204030204" pitchFamily="34" charset="0"/>
              </a:rPr>
              <a:t> διευθυντές εργαστηρίων Τμήματος για κατάρτιση προγράμματος εργασίας</a:t>
            </a:r>
          </a:p>
          <a:p>
            <a:pPr marL="274320" indent="-274320">
              <a:lnSpc>
                <a:spcPct val="90000"/>
              </a:lnSpc>
              <a:spcBef>
                <a:spcPct val="20000"/>
              </a:spcBef>
              <a:buClr>
                <a:schemeClr val="accent2"/>
              </a:buClr>
              <a:buSzPct val="100000"/>
              <a:buFont typeface="Symbol" pitchFamily="18" charset="2"/>
              <a:buChar char=""/>
            </a:pPr>
            <a:r>
              <a:rPr lang="el-GR" sz="2100" dirty="0">
                <a:solidFill>
                  <a:schemeClr val="tx2"/>
                </a:solidFill>
                <a:latin typeface="Calibri" panose="020F0502020204030204" pitchFamily="34" charset="0"/>
                <a:ea typeface="Calibri" panose="020F0502020204030204" pitchFamily="34" charset="0"/>
                <a:cs typeface="Calibri" panose="020F0502020204030204" pitchFamily="34" charset="0"/>
              </a:rPr>
              <a:t>Αποστολή πρόσκλησης</a:t>
            </a:r>
          </a:p>
          <a:p>
            <a:pPr marL="274320" indent="-274320">
              <a:lnSpc>
                <a:spcPct val="90000"/>
              </a:lnSpc>
              <a:spcBef>
                <a:spcPct val="20000"/>
              </a:spcBef>
              <a:buClr>
                <a:schemeClr val="accent2"/>
              </a:buClr>
              <a:buSzPct val="100000"/>
              <a:buFont typeface="Symbol" pitchFamily="18" charset="2"/>
              <a:buChar char=""/>
            </a:pPr>
            <a:r>
              <a:rPr lang="el-GR" sz="2100" dirty="0">
                <a:solidFill>
                  <a:schemeClr val="tx2"/>
                </a:solidFill>
                <a:latin typeface="Calibri" panose="020F0502020204030204" pitchFamily="34" charset="0"/>
                <a:ea typeface="Calibri" panose="020F0502020204030204" pitchFamily="34" charset="0"/>
                <a:cs typeface="Calibri" panose="020F0502020204030204" pitchFamily="34" charset="0"/>
              </a:rPr>
              <a:t>Φροντίδα για υπογραφή του </a:t>
            </a:r>
            <a:r>
              <a:rPr lang="en-US" sz="2100" dirty="0">
                <a:solidFill>
                  <a:schemeClr val="tx2"/>
                </a:solidFill>
                <a:latin typeface="Calibri" panose="020F0502020204030204" pitchFamily="34" charset="0"/>
                <a:ea typeface="Calibri" panose="020F0502020204030204" pitchFamily="34" charset="0"/>
                <a:cs typeface="Calibri" panose="020F0502020204030204" pitchFamily="34" charset="0"/>
              </a:rPr>
              <a:t>Mobility Agreement/Training</a:t>
            </a:r>
            <a:endParaRPr lang="el-GR" sz="21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274320" lvl="1" indent="-274320">
              <a:lnSpc>
                <a:spcPct val="90000"/>
              </a:lnSpc>
              <a:spcBef>
                <a:spcPct val="20000"/>
              </a:spcBef>
              <a:buClr>
                <a:schemeClr val="accent2"/>
              </a:buClr>
              <a:buSzPct val="100000"/>
              <a:buFont typeface="Symbol" pitchFamily="18" charset="2"/>
              <a:buChar char=""/>
            </a:pPr>
            <a:r>
              <a:rPr lang="el-GR" sz="2100" dirty="0">
                <a:solidFill>
                  <a:schemeClr val="tx2"/>
                </a:solidFill>
                <a:latin typeface="Calibri" panose="020F0502020204030204" pitchFamily="34" charset="0"/>
                <a:ea typeface="Calibri" panose="020F0502020204030204" pitchFamily="34" charset="0"/>
                <a:cs typeface="Calibri" panose="020F0502020204030204" pitchFamily="34" charset="0"/>
              </a:rPr>
              <a:t>Παροχή βεβαίωσης για την ολοκλήρωση της κινητικότητας</a:t>
            </a:r>
          </a:p>
          <a:p>
            <a:pPr marL="274320" lvl="1" indent="-274320">
              <a:lnSpc>
                <a:spcPct val="90000"/>
              </a:lnSpc>
              <a:spcBef>
                <a:spcPct val="20000"/>
              </a:spcBef>
              <a:buClr>
                <a:schemeClr val="accent2"/>
              </a:buClr>
              <a:buSzPct val="100000"/>
              <a:buFont typeface="Symbol" pitchFamily="18" charset="2"/>
              <a:buChar char=""/>
            </a:pPr>
            <a:r>
              <a:rPr lang="el-GR" sz="2100" dirty="0">
                <a:solidFill>
                  <a:schemeClr val="tx2"/>
                </a:solidFill>
                <a:latin typeface="Calibri" panose="020F0502020204030204" pitchFamily="34" charset="0"/>
                <a:ea typeface="Calibri" panose="020F0502020204030204" pitchFamily="34" charset="0"/>
                <a:cs typeface="Calibri" panose="020F0502020204030204" pitchFamily="34" charset="0"/>
              </a:rPr>
              <a:t>Ενημέρωση Γραφείου </a:t>
            </a:r>
            <a:r>
              <a:rPr lang="en-US" sz="2100" dirty="0">
                <a:solidFill>
                  <a:schemeClr val="tx2"/>
                </a:solidFill>
                <a:latin typeface="Calibri" panose="020F0502020204030204" pitchFamily="34" charset="0"/>
                <a:ea typeface="Calibri" panose="020F0502020204030204" pitchFamily="34" charset="0"/>
                <a:cs typeface="Calibri" panose="020F0502020204030204" pitchFamily="34" charset="0"/>
              </a:rPr>
              <a:t>Erasmus+</a:t>
            </a:r>
            <a:endParaRPr lang="el-GR" sz="21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496135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707623" y="3042958"/>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err="1">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Καθόλη</a:t>
            </a: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 τη διάρκεια του έτους</a:t>
            </a:r>
          </a:p>
        </p:txBody>
      </p:sp>
      <p:sp>
        <p:nvSpPr>
          <p:cNvPr id="2" name="Θέση περιεχομένου 1"/>
          <p:cNvSpPr>
            <a:spLocks noGrp="1"/>
          </p:cNvSpPr>
          <p:nvPr>
            <p:ph idx="1"/>
          </p:nvPr>
        </p:nvSpPr>
        <p:spPr>
          <a:xfrm>
            <a:off x="867833" y="3645023"/>
            <a:ext cx="7408333" cy="2592289"/>
          </a:xfrm>
        </p:spPr>
        <p:txBody>
          <a:bodyPr>
            <a:normAutofit fontScale="85000" lnSpcReduction="10000"/>
          </a:bodyPr>
          <a:lstStyle/>
          <a:p>
            <a:pPr lvl="0">
              <a:spcAft>
                <a:spcPts val="300"/>
              </a:spcAft>
            </a:pPr>
            <a:r>
              <a:rPr lang="el-GR" dirty="0">
                <a:latin typeface="Calibri" panose="020F0502020204030204" pitchFamily="34" charset="0"/>
                <a:ea typeface="Calibri" panose="020F0502020204030204" pitchFamily="34" charset="0"/>
                <a:cs typeface="Calibri" panose="020F0502020204030204" pitchFamily="34" charset="0"/>
              </a:rPr>
              <a:t>Ενημέρωση Συνέλευσης Τμήματος</a:t>
            </a:r>
          </a:p>
          <a:p>
            <a:pPr>
              <a:spcAft>
                <a:spcPts val="300"/>
              </a:spcAft>
            </a:pPr>
            <a:r>
              <a:rPr lang="el-GR" dirty="0">
                <a:latin typeface="Calibri" panose="020F0502020204030204" pitchFamily="34" charset="0"/>
                <a:ea typeface="Calibri" panose="020F0502020204030204" pitchFamily="34" charset="0"/>
                <a:cs typeface="Calibri" panose="020F0502020204030204" pitchFamily="34" charset="0"/>
              </a:rPr>
              <a:t>Διαχείριση Συμφωνιών Συνεργασίας / προτάσεις νέων, ανατροφοδότηση, επανέλεγχος υφιστάμενων</a:t>
            </a:r>
            <a:r>
              <a:rPr lang="en-US" dirty="0">
                <a:latin typeface="Calibri" panose="020F0502020204030204" pitchFamily="34" charset="0"/>
                <a:ea typeface="Calibri" panose="020F0502020204030204" pitchFamily="34" charset="0"/>
                <a:cs typeface="Calibri" panose="020F0502020204030204" pitchFamily="34" charset="0"/>
              </a:rPr>
              <a:t> –</a:t>
            </a:r>
            <a:r>
              <a:rPr lang="el-GR" dirty="0">
                <a:latin typeface="Calibri" panose="020F0502020204030204" pitchFamily="34" charset="0"/>
                <a:ea typeface="Calibri" panose="020F0502020204030204" pitchFamily="34" charset="0"/>
                <a:cs typeface="Calibri" panose="020F0502020204030204" pitchFamily="34" charset="0"/>
              </a:rPr>
              <a:t> προτάσεις διακοπών</a:t>
            </a:r>
          </a:p>
          <a:p>
            <a:pPr>
              <a:spcAft>
                <a:spcPts val="300"/>
              </a:spcAft>
            </a:pPr>
            <a:r>
              <a:rPr lang="el-GR" dirty="0" err="1">
                <a:latin typeface="Calibri" panose="020F0502020204030204" pitchFamily="34" charset="0"/>
                <a:ea typeface="Calibri" panose="020F0502020204030204" pitchFamily="34" charset="0"/>
                <a:cs typeface="Calibri" panose="020F0502020204030204" pitchFamily="34" charset="0"/>
              </a:rPr>
              <a:t>Επικαιροποίηση</a:t>
            </a:r>
            <a:r>
              <a:rPr lang="el-GR" dirty="0">
                <a:latin typeface="Calibri" panose="020F0502020204030204" pitchFamily="34" charset="0"/>
                <a:ea typeface="Calibri" panose="020F0502020204030204" pitchFamily="34" charset="0"/>
                <a:cs typeface="Calibri" panose="020F0502020204030204" pitchFamily="34" charset="0"/>
              </a:rPr>
              <a:t> καταλόγου μαθημάτων Τμήματος </a:t>
            </a:r>
          </a:p>
          <a:p>
            <a:pPr lvl="0">
              <a:spcAft>
                <a:spcPts val="300"/>
              </a:spcAft>
            </a:pPr>
            <a:r>
              <a:rPr lang="el-GR" dirty="0">
                <a:latin typeface="Calibri" panose="020F0502020204030204" pitchFamily="34" charset="0"/>
                <a:ea typeface="Calibri" panose="020F0502020204030204" pitchFamily="34" charset="0"/>
                <a:cs typeface="Calibri" panose="020F0502020204030204" pitchFamily="34" charset="0"/>
              </a:rPr>
              <a:t>Υποστήριξη εξερχόμενων και εισερχόμενων φοιτητών</a:t>
            </a:r>
          </a:p>
          <a:p>
            <a:pPr lvl="0">
              <a:spcAft>
                <a:spcPts val="300"/>
              </a:spcAft>
            </a:pPr>
            <a:r>
              <a:rPr lang="el-GR" dirty="0">
                <a:latin typeface="Calibri" panose="020F0502020204030204" pitchFamily="34" charset="0"/>
                <a:ea typeface="Calibri" panose="020F0502020204030204" pitchFamily="34" charset="0"/>
                <a:cs typeface="Calibri" panose="020F0502020204030204" pitchFamily="34" charset="0"/>
              </a:rPr>
              <a:t>Εισηγήσεις για αναγνωρίσεις περιόδων σπουδών / πρακτικής</a:t>
            </a:r>
          </a:p>
        </p:txBody>
      </p:sp>
      <p:pic>
        <p:nvPicPr>
          <p:cNvPr id="12" name="Εικόνα 11">
            <a:extLst>
              <a:ext uri="{FF2B5EF4-FFF2-40B4-BE49-F238E27FC236}">
                <a16:creationId xmlns:a16="http://schemas.microsoft.com/office/drawing/2014/main" id="{15774EC8-29B4-486C-8E8F-AA0873B98B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
        <p:nvSpPr>
          <p:cNvPr id="13" name="Ορθογώνιο 12">
            <a:extLst>
              <a:ext uri="{FF2B5EF4-FFF2-40B4-BE49-F238E27FC236}">
                <a16:creationId xmlns:a16="http://schemas.microsoft.com/office/drawing/2014/main" id="{5F58B678-C8D0-444B-9398-98822FF75272}"/>
              </a:ext>
            </a:extLst>
          </p:cNvPr>
          <p:cNvSpPr/>
          <p:nvPr/>
        </p:nvSpPr>
        <p:spPr>
          <a:xfrm>
            <a:off x="1043608" y="1067310"/>
            <a:ext cx="7794646"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Ετήσιο πρόγραμμα Συντονιστή Τμήματος</a:t>
            </a:r>
          </a:p>
        </p:txBody>
      </p:sp>
    </p:spTree>
    <p:extLst>
      <p:ext uri="{BB962C8B-B14F-4D97-AF65-F5344CB8AC3E}">
        <p14:creationId xmlns:p14="http://schemas.microsoft.com/office/powerpoint/2010/main" val="39505597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Ορθογώνιο 7"/>
          <p:cNvSpPr/>
          <p:nvPr/>
        </p:nvSpPr>
        <p:spPr>
          <a:xfrm>
            <a:off x="763352" y="3154694"/>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Ιανουάριος - Φεβρουάριος</a:t>
            </a:r>
          </a:p>
        </p:txBody>
      </p:sp>
      <p:sp>
        <p:nvSpPr>
          <p:cNvPr id="9" name="Θέση περιεχομένου 1"/>
          <p:cNvSpPr txBox="1">
            <a:spLocks/>
          </p:cNvSpPr>
          <p:nvPr/>
        </p:nvSpPr>
        <p:spPr>
          <a:xfrm>
            <a:off x="907339" y="4672003"/>
            <a:ext cx="7408333" cy="1087468"/>
          </a:xfrm>
          <a:prstGeom prst="rect">
            <a:avLst/>
          </a:prstGeom>
        </p:spPr>
        <p:txBody>
          <a:bodyPr vert="horz" lIns="91440" tIns="45720" rIns="91440" bIns="45720" rtlCol="0">
            <a:normAutofit fontScale="850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r>
              <a:rPr lang="el-GR" dirty="0">
                <a:latin typeface="Calibri" panose="020F0502020204030204" pitchFamily="34" charset="0"/>
                <a:ea typeface="Calibri" panose="020F0502020204030204" pitchFamily="34" charset="0"/>
                <a:cs typeface="Calibri" panose="020F0502020204030204" pitchFamily="34" charset="0"/>
              </a:rPr>
              <a:t>Δημοσίευση Προσκλήσεων για σπουδές και πρακτική άσκηση</a:t>
            </a:r>
          </a:p>
          <a:p>
            <a:r>
              <a:rPr lang="el-GR" dirty="0">
                <a:latin typeface="Calibri" panose="020F0502020204030204" pitchFamily="34" charset="0"/>
                <a:ea typeface="Calibri" panose="020F0502020204030204" pitchFamily="34" charset="0"/>
                <a:cs typeface="Calibri" panose="020F0502020204030204" pitchFamily="34" charset="0"/>
              </a:rPr>
              <a:t>Προετοιμασία-αποστολή βεβαιώσεων και </a:t>
            </a:r>
            <a:r>
              <a:rPr lang="en-US" dirty="0">
                <a:latin typeface="Calibri" panose="020F0502020204030204" pitchFamily="34" charset="0"/>
                <a:ea typeface="Calibri" panose="020F0502020204030204" pitchFamily="34" charset="0"/>
                <a:cs typeface="Calibri" panose="020F0502020204030204" pitchFamily="34" charset="0"/>
              </a:rPr>
              <a:t>Transcripts of Records </a:t>
            </a:r>
            <a:r>
              <a:rPr lang="el-GR" dirty="0">
                <a:latin typeface="Calibri" panose="020F0502020204030204" pitchFamily="34" charset="0"/>
                <a:ea typeface="Calibri" panose="020F0502020204030204" pitchFamily="34" charset="0"/>
                <a:cs typeface="Calibri" panose="020F0502020204030204" pitchFamily="34" charset="0"/>
              </a:rPr>
              <a:t> εισερχόμενων φοιτητών που ολοκλήρωσαν την περίοδο </a:t>
            </a:r>
            <a:r>
              <a:rPr lang="en-US" dirty="0">
                <a:latin typeface="Calibri" panose="020F0502020204030204" pitchFamily="34" charset="0"/>
                <a:ea typeface="Calibri" panose="020F0502020204030204" pitchFamily="34" charset="0"/>
                <a:cs typeface="Calibri" panose="020F0502020204030204" pitchFamily="34" charset="0"/>
              </a:rPr>
              <a:t>Erasmus+</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10" name="Ορθογώνιο 9"/>
          <p:cNvSpPr/>
          <p:nvPr/>
        </p:nvSpPr>
        <p:spPr>
          <a:xfrm>
            <a:off x="792239" y="4191470"/>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Φεβρουάριος - Μάρτιος</a:t>
            </a:r>
          </a:p>
        </p:txBody>
      </p:sp>
      <p:sp>
        <p:nvSpPr>
          <p:cNvPr id="11" name="Θέση περιεχομένου 1"/>
          <p:cNvSpPr txBox="1">
            <a:spLocks/>
          </p:cNvSpPr>
          <p:nvPr/>
        </p:nvSpPr>
        <p:spPr>
          <a:xfrm>
            <a:off x="907339" y="3587824"/>
            <a:ext cx="7584398" cy="618455"/>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r>
              <a:rPr lang="el-GR" dirty="0">
                <a:latin typeface="Calibri" panose="020F0502020204030204" pitchFamily="34" charset="0"/>
                <a:ea typeface="Calibri" panose="020F0502020204030204" pitchFamily="34" charset="0"/>
                <a:cs typeface="Calibri" panose="020F0502020204030204" pitchFamily="34" charset="0"/>
              </a:rPr>
              <a:t>Ενημέρωση φοιτητών για το πρόγραμμα, τις διαθέσιμες θέσεις στα συνεργαζόμενα Πανεπιστήμια και τα προγράμματα σπουδών τους</a:t>
            </a:r>
          </a:p>
        </p:txBody>
      </p:sp>
      <p:pic>
        <p:nvPicPr>
          <p:cNvPr id="12" name="Εικόνα 11">
            <a:extLst>
              <a:ext uri="{FF2B5EF4-FFF2-40B4-BE49-F238E27FC236}">
                <a16:creationId xmlns:a16="http://schemas.microsoft.com/office/drawing/2014/main" id="{15774EC8-29B4-486C-8E8F-AA0873B98B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
        <p:nvSpPr>
          <p:cNvPr id="13" name="Ορθογώνιο 12">
            <a:extLst>
              <a:ext uri="{FF2B5EF4-FFF2-40B4-BE49-F238E27FC236}">
                <a16:creationId xmlns:a16="http://schemas.microsoft.com/office/drawing/2014/main" id="{5F58B678-C8D0-444B-9398-98822FF75272}"/>
              </a:ext>
            </a:extLst>
          </p:cNvPr>
          <p:cNvSpPr/>
          <p:nvPr/>
        </p:nvSpPr>
        <p:spPr>
          <a:xfrm>
            <a:off x="1043608" y="1067310"/>
            <a:ext cx="7794646"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Ετήσιο πρόγραμμα Συντονιστή Τμήματος</a:t>
            </a:r>
          </a:p>
        </p:txBody>
      </p:sp>
    </p:spTree>
    <p:extLst>
      <p:ext uri="{BB962C8B-B14F-4D97-AF65-F5344CB8AC3E}">
        <p14:creationId xmlns:p14="http://schemas.microsoft.com/office/powerpoint/2010/main" val="2865629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859632" y="2176423"/>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Απρίλιος - Ιούνιος</a:t>
            </a:r>
          </a:p>
        </p:txBody>
      </p:sp>
      <p:sp>
        <p:nvSpPr>
          <p:cNvPr id="2" name="Θέση περιεχομένου 1"/>
          <p:cNvSpPr>
            <a:spLocks noGrp="1"/>
          </p:cNvSpPr>
          <p:nvPr>
            <p:ph idx="1"/>
          </p:nvPr>
        </p:nvSpPr>
        <p:spPr>
          <a:xfrm>
            <a:off x="1061136" y="2532516"/>
            <a:ext cx="7904321" cy="1944216"/>
          </a:xfrm>
        </p:spPr>
        <p:txBody>
          <a:bodyPr>
            <a:noAutofit/>
          </a:bodyPr>
          <a:lstStyle/>
          <a:p>
            <a:pPr lvl="0"/>
            <a:r>
              <a:rPr lang="el-GR" sz="2000" dirty="0">
                <a:latin typeface="Calibri" panose="020F0502020204030204" pitchFamily="34" charset="0"/>
                <a:ea typeface="Calibri" panose="020F0502020204030204" pitchFamily="34" charset="0"/>
                <a:cs typeface="Calibri" panose="020F0502020204030204" pitchFamily="34" charset="0"/>
              </a:rPr>
              <a:t>Μοριοδότηση αιτήσεων φοιτητών για σπουδές / πρακτική άσκηση</a:t>
            </a:r>
          </a:p>
          <a:p>
            <a:r>
              <a:rPr lang="el-GR" sz="2000" dirty="0">
                <a:latin typeface="Calibri" panose="020F0502020204030204" pitchFamily="34" charset="0"/>
                <a:ea typeface="Calibri" panose="020F0502020204030204" pitchFamily="34" charset="0"/>
                <a:cs typeface="Calibri" panose="020F0502020204030204" pitchFamily="34" charset="0"/>
              </a:rPr>
              <a:t>Σύνταξη και αποστολή στο Γραφείο </a:t>
            </a:r>
            <a:r>
              <a:rPr lang="en-US" sz="2000" dirty="0">
                <a:latin typeface="Calibri" panose="020F0502020204030204" pitchFamily="34" charset="0"/>
                <a:ea typeface="Calibri" panose="020F0502020204030204" pitchFamily="34" charset="0"/>
                <a:cs typeface="Calibri" panose="020F0502020204030204" pitchFamily="34" charset="0"/>
              </a:rPr>
              <a:t>Erasmus </a:t>
            </a:r>
            <a:r>
              <a:rPr lang="el-GR" sz="2000" dirty="0">
                <a:latin typeface="Calibri" panose="020F0502020204030204" pitchFamily="34" charset="0"/>
                <a:ea typeface="Calibri" panose="020F0502020204030204" pitchFamily="34" charset="0"/>
                <a:cs typeface="Calibri" panose="020F0502020204030204" pitchFamily="34" charset="0"/>
              </a:rPr>
              <a:t>των Πρακτικών μοριοδότησης/επιλογής και αντιγράφων των αιτήσεων</a:t>
            </a: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l-GR" sz="2000" dirty="0">
                <a:latin typeface="Calibri" panose="020F0502020204030204" pitchFamily="34" charset="0"/>
                <a:ea typeface="Calibri" panose="020F0502020204030204" pitchFamily="34" charset="0"/>
                <a:cs typeface="Calibri" panose="020F0502020204030204" pitchFamily="34" charset="0"/>
              </a:rPr>
              <a:t>Αποστολή</a:t>
            </a:r>
            <a:r>
              <a:rPr lang="en-US" sz="2000" dirty="0">
                <a:latin typeface="Calibri" panose="020F0502020204030204" pitchFamily="34" charset="0"/>
                <a:ea typeface="Calibri" panose="020F0502020204030204" pitchFamily="34" charset="0"/>
                <a:cs typeface="Calibri" panose="020F0502020204030204" pitchFamily="34" charset="0"/>
              </a:rPr>
              <a:t> “nomination letters” </a:t>
            </a:r>
            <a:r>
              <a:rPr lang="el-GR" sz="2000" dirty="0">
                <a:latin typeface="Calibri" panose="020F0502020204030204" pitchFamily="34" charset="0"/>
                <a:ea typeface="Calibri" panose="020F0502020204030204" pitchFamily="34" charset="0"/>
                <a:cs typeface="Calibri" panose="020F0502020204030204" pitchFamily="34" charset="0"/>
              </a:rPr>
              <a:t>στα συνεργαζόμενα Πανεπιστήμια</a:t>
            </a:r>
          </a:p>
          <a:p>
            <a:pPr lvl="0"/>
            <a:r>
              <a:rPr lang="el-GR" sz="2000" dirty="0">
                <a:latin typeface="Calibri" panose="020F0502020204030204" pitchFamily="34" charset="0"/>
                <a:ea typeface="Calibri" panose="020F0502020204030204" pitchFamily="34" charset="0"/>
                <a:cs typeface="Calibri" panose="020F0502020204030204" pitchFamily="34" charset="0"/>
              </a:rPr>
              <a:t>Υπογραφή </a:t>
            </a:r>
            <a:r>
              <a:rPr lang="en-US" sz="2000" dirty="0">
                <a:latin typeface="Calibri" panose="020F0502020204030204" pitchFamily="34" charset="0"/>
                <a:ea typeface="Calibri" panose="020F0502020204030204" pitchFamily="34" charset="0"/>
                <a:cs typeface="Calibri" panose="020F0502020204030204" pitchFamily="34" charset="0"/>
              </a:rPr>
              <a:t>Learning Agreements</a:t>
            </a:r>
            <a:r>
              <a:rPr lang="el-GR" sz="2000" dirty="0">
                <a:latin typeface="Calibri" panose="020F0502020204030204" pitchFamily="34" charset="0"/>
                <a:ea typeface="Calibri" panose="020F0502020204030204" pitchFamily="34" charset="0"/>
                <a:cs typeface="Calibri" panose="020F0502020204030204" pitchFamily="34" charset="0"/>
              </a:rPr>
              <a:t> χειμερινού εξαμήνου</a:t>
            </a:r>
          </a:p>
        </p:txBody>
      </p:sp>
      <p:sp>
        <p:nvSpPr>
          <p:cNvPr id="7" name="Ορθογώνιο 6"/>
          <p:cNvSpPr/>
          <p:nvPr/>
        </p:nvSpPr>
        <p:spPr>
          <a:xfrm>
            <a:off x="1043608" y="1067310"/>
            <a:ext cx="7794646"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Ετήσιο πρόγραμμα Συντονιστή Τμήματος</a:t>
            </a:r>
          </a:p>
        </p:txBody>
      </p:sp>
      <p:sp>
        <p:nvSpPr>
          <p:cNvPr id="8" name="Ορθογώνιο 7"/>
          <p:cNvSpPr/>
          <p:nvPr/>
        </p:nvSpPr>
        <p:spPr>
          <a:xfrm>
            <a:off x="832458" y="5402677"/>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Σεπτέμβριος - Δεκέμβριος</a:t>
            </a:r>
          </a:p>
        </p:txBody>
      </p:sp>
      <p:sp>
        <p:nvSpPr>
          <p:cNvPr id="11" name="Θέση περιεχομένου 1"/>
          <p:cNvSpPr txBox="1">
            <a:spLocks/>
          </p:cNvSpPr>
          <p:nvPr/>
        </p:nvSpPr>
        <p:spPr>
          <a:xfrm>
            <a:off x="1061136" y="5790690"/>
            <a:ext cx="7408333" cy="464706"/>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r>
              <a:rPr lang="el-GR" sz="2000" dirty="0">
                <a:latin typeface="Calibri" panose="020F0502020204030204" pitchFamily="34" charset="0"/>
                <a:ea typeface="Calibri" panose="020F0502020204030204" pitchFamily="34" charset="0"/>
                <a:cs typeface="Calibri" panose="020F0502020204030204" pitchFamily="34" charset="0"/>
              </a:rPr>
              <a:t>Υπογραφή </a:t>
            </a:r>
            <a:r>
              <a:rPr lang="en-US" sz="2000" dirty="0">
                <a:latin typeface="Calibri" panose="020F0502020204030204" pitchFamily="34" charset="0"/>
                <a:ea typeface="Calibri" panose="020F0502020204030204" pitchFamily="34" charset="0"/>
                <a:cs typeface="Calibri" panose="020F0502020204030204" pitchFamily="34" charset="0"/>
              </a:rPr>
              <a:t>Learning Agreements</a:t>
            </a:r>
            <a:r>
              <a:rPr lang="el-GR" sz="2000" dirty="0">
                <a:latin typeface="Calibri" panose="020F0502020204030204" pitchFamily="34" charset="0"/>
                <a:ea typeface="Calibri" panose="020F0502020204030204" pitchFamily="34" charset="0"/>
                <a:cs typeface="Calibri" panose="020F0502020204030204" pitchFamily="34" charset="0"/>
              </a:rPr>
              <a:t> εαρινού εξαμήνου</a:t>
            </a:r>
          </a:p>
        </p:txBody>
      </p:sp>
      <p:pic>
        <p:nvPicPr>
          <p:cNvPr id="9" name="Εικόνα 8">
            <a:extLst>
              <a:ext uri="{FF2B5EF4-FFF2-40B4-BE49-F238E27FC236}">
                <a16:creationId xmlns:a16="http://schemas.microsoft.com/office/drawing/2014/main" id="{E1731FBA-04F6-4C97-8A83-10A9678DF0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
        <p:nvSpPr>
          <p:cNvPr id="10" name="Ορθογώνιο 9">
            <a:extLst>
              <a:ext uri="{FF2B5EF4-FFF2-40B4-BE49-F238E27FC236}">
                <a16:creationId xmlns:a16="http://schemas.microsoft.com/office/drawing/2014/main" id="{09DF9AA9-2681-48A4-B131-5C156B6B2063}"/>
              </a:ext>
            </a:extLst>
          </p:cNvPr>
          <p:cNvSpPr/>
          <p:nvPr/>
        </p:nvSpPr>
        <p:spPr>
          <a:xfrm>
            <a:off x="903209" y="4328585"/>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Ιούλιος</a:t>
            </a:r>
          </a:p>
        </p:txBody>
      </p:sp>
      <p:sp>
        <p:nvSpPr>
          <p:cNvPr id="12" name="Θέση περιεχομένου 1">
            <a:extLst>
              <a:ext uri="{FF2B5EF4-FFF2-40B4-BE49-F238E27FC236}">
                <a16:creationId xmlns:a16="http://schemas.microsoft.com/office/drawing/2014/main" id="{329DA442-3D3E-4E5A-86E5-B246CB862AFC}"/>
              </a:ext>
            </a:extLst>
          </p:cNvPr>
          <p:cNvSpPr txBox="1">
            <a:spLocks/>
          </p:cNvSpPr>
          <p:nvPr/>
        </p:nvSpPr>
        <p:spPr>
          <a:xfrm>
            <a:off x="1061137" y="4755129"/>
            <a:ext cx="7408333" cy="634545"/>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r>
              <a:rPr lang="el-GR" dirty="0">
                <a:latin typeface="Calibri" panose="020F0502020204030204" pitchFamily="34" charset="0"/>
                <a:ea typeface="Calibri" panose="020F0502020204030204" pitchFamily="34" charset="0"/>
                <a:cs typeface="Calibri" panose="020F0502020204030204" pitchFamily="34" charset="0"/>
              </a:rPr>
              <a:t>Προετοιμασία-αποστολή βεβαιώσεων και </a:t>
            </a:r>
            <a:r>
              <a:rPr lang="en-US" dirty="0">
                <a:latin typeface="Calibri" panose="020F0502020204030204" pitchFamily="34" charset="0"/>
                <a:ea typeface="Calibri" panose="020F0502020204030204" pitchFamily="34" charset="0"/>
                <a:cs typeface="Calibri" panose="020F0502020204030204" pitchFamily="34" charset="0"/>
              </a:rPr>
              <a:t>Transcripts of Records </a:t>
            </a:r>
            <a:r>
              <a:rPr lang="el-GR" dirty="0">
                <a:latin typeface="Calibri" panose="020F0502020204030204" pitchFamily="34" charset="0"/>
                <a:ea typeface="Calibri" panose="020F0502020204030204" pitchFamily="34" charset="0"/>
                <a:cs typeface="Calibri" panose="020F0502020204030204" pitchFamily="34" charset="0"/>
              </a:rPr>
              <a:t> εισερχόμενων φοιτητών</a:t>
            </a:r>
            <a:r>
              <a:rPr lang="en-US" dirty="0">
                <a:latin typeface="Calibri" panose="020F0502020204030204" pitchFamily="34" charset="0"/>
                <a:ea typeface="Calibri" panose="020F0502020204030204" pitchFamily="34" charset="0"/>
                <a:cs typeface="Calibri" panose="020F0502020204030204" pitchFamily="34" charset="0"/>
              </a:rPr>
              <a:t> </a:t>
            </a:r>
            <a:r>
              <a:rPr lang="el-GR" dirty="0">
                <a:latin typeface="Calibri" panose="020F0502020204030204" pitchFamily="34" charset="0"/>
                <a:ea typeface="Calibri" panose="020F0502020204030204" pitchFamily="34" charset="0"/>
                <a:cs typeface="Calibri" panose="020F0502020204030204" pitchFamily="34" charset="0"/>
              </a:rPr>
              <a:t>που ολοκλήρωσαν την περίοδο </a:t>
            </a:r>
            <a:r>
              <a:rPr lang="en-US" dirty="0">
                <a:latin typeface="Calibri" panose="020F0502020204030204" pitchFamily="34" charset="0"/>
                <a:ea typeface="Calibri" panose="020F0502020204030204" pitchFamily="34" charset="0"/>
                <a:cs typeface="Calibri" panose="020F0502020204030204" pitchFamily="34" charset="0"/>
              </a:rPr>
              <a:t>Erasmus+</a:t>
            </a:r>
            <a:endParaRPr lang="el-GR"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201435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περιεχομένου 1"/>
          <p:cNvSpPr>
            <a:spLocks noGrp="1"/>
          </p:cNvSpPr>
          <p:nvPr>
            <p:ph idx="1"/>
          </p:nvPr>
        </p:nvSpPr>
        <p:spPr>
          <a:xfrm>
            <a:off x="899592" y="2532516"/>
            <a:ext cx="7687328" cy="3568464"/>
          </a:xfrm>
        </p:spPr>
        <p:txBody>
          <a:bodyPr>
            <a:noAutofit/>
          </a:bodyPr>
          <a:lstStyle/>
          <a:p>
            <a:endParaRPr lang="el-GR" dirty="0">
              <a:latin typeface="Calibri" panose="020F0502020204030204" pitchFamily="34" charset="0"/>
              <a:ea typeface="Calibri" panose="020F0502020204030204" pitchFamily="34" charset="0"/>
              <a:cs typeface="Calibri" panose="020F0502020204030204" pitchFamily="34" charset="0"/>
            </a:endParaRPr>
          </a:p>
          <a:p>
            <a:r>
              <a:rPr lang="el-GR" b="1" dirty="0">
                <a:latin typeface="Calibri" panose="020F0502020204030204" pitchFamily="34" charset="0"/>
                <a:ea typeface="Calibri" panose="020F0502020204030204" pitchFamily="34" charset="0"/>
                <a:cs typeface="Calibri" panose="020F0502020204030204" pitchFamily="34" charset="0"/>
              </a:rPr>
              <a:t>Πρόσκληση Υποβολής Αιτήσεων ΚΑ171 </a:t>
            </a:r>
            <a:r>
              <a:rPr lang="el-GR" b="1" dirty="0" err="1">
                <a:latin typeface="Calibri" panose="020F0502020204030204" pitchFamily="34" charset="0"/>
                <a:ea typeface="Calibri" panose="020F0502020204030204" pitchFamily="34" charset="0"/>
                <a:cs typeface="Calibri" panose="020F0502020204030204" pitchFamily="34" charset="0"/>
              </a:rPr>
              <a:t>Call</a:t>
            </a:r>
            <a:r>
              <a:rPr lang="el-GR" b="1" dirty="0">
                <a:latin typeface="Calibri" panose="020F0502020204030204" pitchFamily="34" charset="0"/>
                <a:ea typeface="Calibri" panose="020F0502020204030204" pitchFamily="34" charset="0"/>
                <a:cs typeface="Calibri" panose="020F0502020204030204" pitchFamily="34" charset="0"/>
              </a:rPr>
              <a:t> 2026    </a:t>
            </a:r>
            <a:r>
              <a:rPr lang="el-GR" sz="2300" b="1" dirty="0">
                <a:latin typeface="Calibri" panose="020F0502020204030204" pitchFamily="34" charset="0"/>
                <a:ea typeface="Calibri" panose="020F0502020204030204" pitchFamily="34" charset="0"/>
                <a:cs typeface="Calibri" panose="020F0502020204030204" pitchFamily="34" charset="0"/>
              </a:rPr>
              <a:t>(Διεθνής Κινητικότητα: από και προς τρίτες χώρες)</a:t>
            </a:r>
          </a:p>
          <a:p>
            <a:pPr marL="0" indent="0">
              <a:buNone/>
            </a:pPr>
            <a:r>
              <a:rPr lang="el-GR" sz="2000" b="1" dirty="0">
                <a:latin typeface="Calibri" panose="020F0502020204030204" pitchFamily="34" charset="0"/>
                <a:ea typeface="Calibri" panose="020F0502020204030204" pitchFamily="34" charset="0"/>
                <a:cs typeface="Calibri" panose="020F0502020204030204" pitchFamily="34" charset="0"/>
              </a:rPr>
              <a:t>	</a:t>
            </a:r>
          </a:p>
          <a:p>
            <a:pPr marL="0" indent="0">
              <a:buNone/>
            </a:pPr>
            <a:r>
              <a:rPr lang="el-GR" sz="2000" b="1" dirty="0">
                <a:latin typeface="Calibri" panose="020F0502020204030204" pitchFamily="34" charset="0"/>
                <a:ea typeface="Calibri" panose="020F0502020204030204" pitchFamily="34" charset="0"/>
                <a:cs typeface="Calibri" panose="020F0502020204030204" pitchFamily="34" charset="0"/>
              </a:rPr>
              <a:t>	</a:t>
            </a:r>
            <a:r>
              <a:rPr lang="el-GR" sz="2000" dirty="0">
                <a:latin typeface="Calibri" panose="020F0502020204030204" pitchFamily="34" charset="0"/>
                <a:ea typeface="Calibri" panose="020F0502020204030204" pitchFamily="34" charset="0"/>
                <a:cs typeface="Calibri" panose="020F0502020204030204" pitchFamily="34" charset="0"/>
              </a:rPr>
              <a:t>Ενημέρωση</a:t>
            </a:r>
          </a:p>
          <a:p>
            <a:pPr marL="531813" indent="-265113">
              <a:buClr>
                <a:schemeClr val="tx2"/>
              </a:buClr>
              <a:buFont typeface="Wingdings" panose="05000000000000000000" pitchFamily="2" charset="2"/>
              <a:buChar char="Ø"/>
            </a:pPr>
            <a:endParaRPr lang="el-GR" sz="2000" dirty="0">
              <a:latin typeface="Calibri" panose="020F0502020204030204" pitchFamily="34" charset="0"/>
              <a:ea typeface="Calibri" panose="020F0502020204030204" pitchFamily="34" charset="0"/>
              <a:cs typeface="Calibri" panose="020F0502020204030204" pitchFamily="34" charset="0"/>
            </a:endParaRPr>
          </a:p>
        </p:txBody>
      </p:sp>
      <p:sp>
        <p:nvSpPr>
          <p:cNvPr id="7" name="Ορθογώνιο 6"/>
          <p:cNvSpPr/>
          <p:nvPr/>
        </p:nvSpPr>
        <p:spPr>
          <a:xfrm>
            <a:off x="845933" y="1135616"/>
            <a:ext cx="7794646" cy="584775"/>
          </a:xfrm>
          <a:prstGeom prst="rect">
            <a:avLst/>
          </a:prstGeom>
        </p:spPr>
        <p:txBody>
          <a:bodyPr wrap="square">
            <a:spAutoFit/>
          </a:bodyPr>
          <a:lstStyle/>
          <a:p>
            <a:pPr algn="ctr"/>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Προσεχώς:</a:t>
            </a:r>
          </a:p>
        </p:txBody>
      </p:sp>
      <p:pic>
        <p:nvPicPr>
          <p:cNvPr id="9" name="Εικόνα 8">
            <a:extLst>
              <a:ext uri="{FF2B5EF4-FFF2-40B4-BE49-F238E27FC236}">
                <a16:creationId xmlns:a16="http://schemas.microsoft.com/office/drawing/2014/main" id="{E1731FBA-04F6-4C97-8A83-10A9678DF0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12160491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περιεχομένου 1"/>
          <p:cNvSpPr>
            <a:spLocks noGrp="1"/>
          </p:cNvSpPr>
          <p:nvPr>
            <p:ph idx="1"/>
          </p:nvPr>
        </p:nvSpPr>
        <p:spPr>
          <a:xfrm>
            <a:off x="899592" y="2532516"/>
            <a:ext cx="7687328" cy="3568464"/>
          </a:xfrm>
        </p:spPr>
        <p:txBody>
          <a:bodyPr>
            <a:noAutofit/>
          </a:bodyPr>
          <a:lstStyle/>
          <a:p>
            <a:pPr>
              <a:spcAft>
                <a:spcPts val="600"/>
              </a:spcAft>
            </a:pPr>
            <a:r>
              <a:rPr lang="el-GR" sz="2300" b="1" dirty="0">
                <a:latin typeface="Calibri" panose="020F0502020204030204" pitchFamily="34" charset="0"/>
                <a:ea typeface="Calibri" panose="020F0502020204030204" pitchFamily="34" charset="0"/>
                <a:cs typeface="Calibri" panose="020F0502020204030204" pitchFamily="34" charset="0"/>
              </a:rPr>
              <a:t>Δημοσίευση Προσκλήσεων για σπουδές και πρακτική (Φεβρουάριος)</a:t>
            </a:r>
          </a:p>
          <a:p>
            <a:pPr marL="531813" lvl="0" indent="-265113">
              <a:buClr>
                <a:schemeClr val="tx2"/>
              </a:buClr>
              <a:buFont typeface="Wingdings" panose="05000000000000000000" pitchFamily="2" charset="2"/>
              <a:buChar char="Ø"/>
            </a:pPr>
            <a:r>
              <a:rPr lang="el-GR" sz="2000" dirty="0">
                <a:latin typeface="Calibri" panose="020F0502020204030204" pitchFamily="34" charset="0"/>
                <a:ea typeface="Calibri" panose="020F0502020204030204" pitchFamily="34" charset="0"/>
                <a:cs typeface="Calibri" panose="020F0502020204030204" pitchFamily="34" charset="0"/>
              </a:rPr>
              <a:t>Μοριοδότηση αιτήσεων φοιτητών για σπουδές / πρακτική άσκηση</a:t>
            </a:r>
          </a:p>
          <a:p>
            <a:pPr marL="531813" indent="-265113">
              <a:buClr>
                <a:schemeClr val="tx2"/>
              </a:buClr>
              <a:buFont typeface="Wingdings" panose="05000000000000000000" pitchFamily="2" charset="2"/>
              <a:buChar char="Ø"/>
            </a:pPr>
            <a:r>
              <a:rPr lang="el-GR" sz="2000" dirty="0">
                <a:latin typeface="Calibri" panose="020F0502020204030204" pitchFamily="34" charset="0"/>
                <a:ea typeface="Calibri" panose="020F0502020204030204" pitchFamily="34" charset="0"/>
                <a:cs typeface="Calibri" panose="020F0502020204030204" pitchFamily="34" charset="0"/>
              </a:rPr>
              <a:t>Σύνταξη και αποστολή στο Γραφείο </a:t>
            </a:r>
            <a:r>
              <a:rPr lang="en-US" sz="2000" dirty="0">
                <a:latin typeface="Calibri" panose="020F0502020204030204" pitchFamily="34" charset="0"/>
                <a:ea typeface="Calibri" panose="020F0502020204030204" pitchFamily="34" charset="0"/>
                <a:cs typeface="Calibri" panose="020F0502020204030204" pitchFamily="34" charset="0"/>
              </a:rPr>
              <a:t>Erasmus </a:t>
            </a:r>
            <a:r>
              <a:rPr lang="el-GR" sz="2000" dirty="0">
                <a:latin typeface="Calibri" panose="020F0502020204030204" pitchFamily="34" charset="0"/>
                <a:ea typeface="Calibri" panose="020F0502020204030204" pitchFamily="34" charset="0"/>
                <a:cs typeface="Calibri" panose="020F0502020204030204" pitchFamily="34" charset="0"/>
              </a:rPr>
              <a:t>των Πρακτικών μοριοδότησης/επιλογής (και αντιγράφων των αιτήσεων για πρακτική)</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531813" indent="-265113">
              <a:spcAft>
                <a:spcPts val="600"/>
              </a:spcAft>
              <a:buClr>
                <a:schemeClr val="tx2"/>
              </a:buClr>
              <a:buFont typeface="Wingdings" panose="05000000000000000000" pitchFamily="2" charset="2"/>
              <a:buChar char="Ø"/>
            </a:pPr>
            <a:r>
              <a:rPr lang="el-GR" sz="2000" dirty="0">
                <a:latin typeface="Calibri" panose="020F0502020204030204" pitchFamily="34" charset="0"/>
                <a:ea typeface="Calibri" panose="020F0502020204030204" pitchFamily="34" charset="0"/>
                <a:cs typeface="Calibri" panose="020F0502020204030204" pitchFamily="34" charset="0"/>
              </a:rPr>
              <a:t>Αποστολή</a:t>
            </a:r>
            <a:r>
              <a:rPr lang="en-US" sz="2000" dirty="0">
                <a:latin typeface="Calibri" panose="020F0502020204030204" pitchFamily="34" charset="0"/>
                <a:ea typeface="Calibri" panose="020F0502020204030204" pitchFamily="34" charset="0"/>
                <a:cs typeface="Calibri" panose="020F0502020204030204" pitchFamily="34" charset="0"/>
              </a:rPr>
              <a:t> “nomination letters” </a:t>
            </a:r>
            <a:r>
              <a:rPr lang="el-GR" sz="2000" dirty="0">
                <a:latin typeface="Calibri" panose="020F0502020204030204" pitchFamily="34" charset="0"/>
                <a:ea typeface="Calibri" panose="020F0502020204030204" pitchFamily="34" charset="0"/>
                <a:cs typeface="Calibri" panose="020F0502020204030204" pitchFamily="34" charset="0"/>
              </a:rPr>
              <a:t>στα συνεργαζόμενα Πανεπιστήμια (για σπουδές - </a:t>
            </a:r>
            <a:r>
              <a:rPr lang="el-GR" sz="2000" u="sng" dirty="0">
                <a:latin typeface="Calibri" panose="020F0502020204030204" pitchFamily="34" charset="0"/>
                <a:ea typeface="Calibri" panose="020F0502020204030204" pitchFamily="34" charset="0"/>
                <a:cs typeface="Calibri" panose="020F0502020204030204" pitchFamily="34" charset="0"/>
              </a:rPr>
              <a:t>προσοχή στις προθεσμίες </a:t>
            </a:r>
            <a:r>
              <a:rPr lang="el-GR" sz="2000" dirty="0">
                <a:latin typeface="Calibri" panose="020F0502020204030204" pitchFamily="34" charset="0"/>
                <a:ea typeface="Calibri" panose="020F0502020204030204" pitchFamily="34" charset="0"/>
                <a:cs typeface="Calibri" panose="020F0502020204030204" pitchFamily="34" charset="0"/>
              </a:rPr>
              <a:t>των συνεργαζόμενων ΑΕΙ)</a:t>
            </a:r>
          </a:p>
          <a:p>
            <a:pPr>
              <a:spcAft>
                <a:spcPts val="600"/>
              </a:spcAft>
            </a:pPr>
            <a:r>
              <a:rPr lang="el-GR" sz="2300" b="1" dirty="0">
                <a:latin typeface="Calibri" panose="020F0502020204030204" pitchFamily="34" charset="0"/>
                <a:ea typeface="Calibri" panose="020F0502020204030204" pitchFamily="34" charset="0"/>
                <a:cs typeface="Calibri" panose="020F0502020204030204" pitchFamily="34" charset="0"/>
              </a:rPr>
              <a:t>Ενημερωτικές εκδηλώσεις για φοιτητές </a:t>
            </a:r>
            <a:r>
              <a:rPr lang="el-GR" sz="2300" dirty="0">
                <a:latin typeface="Calibri" panose="020F0502020204030204" pitchFamily="34" charset="0"/>
                <a:ea typeface="Calibri" panose="020F0502020204030204" pitchFamily="34" charset="0"/>
                <a:cs typeface="Calibri" panose="020F0502020204030204" pitchFamily="34" charset="0"/>
              </a:rPr>
              <a:t>(ανά Σχολή;)</a:t>
            </a:r>
          </a:p>
          <a:p>
            <a:pPr marL="531813" indent="-265113">
              <a:buClr>
                <a:schemeClr val="tx2"/>
              </a:buClr>
              <a:buFont typeface="Wingdings" panose="05000000000000000000" pitchFamily="2" charset="2"/>
              <a:buChar char="Ø"/>
            </a:pPr>
            <a:endParaRPr lang="el-GR" sz="2000" dirty="0">
              <a:latin typeface="Calibri" panose="020F0502020204030204" pitchFamily="34" charset="0"/>
              <a:ea typeface="Calibri" panose="020F0502020204030204" pitchFamily="34" charset="0"/>
              <a:cs typeface="Calibri" panose="020F0502020204030204" pitchFamily="34" charset="0"/>
            </a:endParaRPr>
          </a:p>
        </p:txBody>
      </p:sp>
      <p:sp>
        <p:nvSpPr>
          <p:cNvPr id="7" name="Ορθογώνιο 6"/>
          <p:cNvSpPr/>
          <p:nvPr/>
        </p:nvSpPr>
        <p:spPr>
          <a:xfrm>
            <a:off x="845933" y="1135616"/>
            <a:ext cx="7794646" cy="584775"/>
          </a:xfrm>
          <a:prstGeom prst="rect">
            <a:avLst/>
          </a:prstGeom>
        </p:spPr>
        <p:txBody>
          <a:bodyPr wrap="square">
            <a:spAutoFit/>
          </a:bodyPr>
          <a:lstStyle/>
          <a:p>
            <a:pPr algn="ctr"/>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Προσεχώς:</a:t>
            </a:r>
          </a:p>
        </p:txBody>
      </p:sp>
      <p:pic>
        <p:nvPicPr>
          <p:cNvPr id="9" name="Εικόνα 8">
            <a:extLst>
              <a:ext uri="{FF2B5EF4-FFF2-40B4-BE49-F238E27FC236}">
                <a16:creationId xmlns:a16="http://schemas.microsoft.com/office/drawing/2014/main" id="{E1731FBA-04F6-4C97-8A83-10A9678DF0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3767995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1619672" y="1052736"/>
            <a:ext cx="6129212"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Οι διαδικασίες προβλέπονται από:</a:t>
            </a:r>
          </a:p>
        </p:txBody>
      </p:sp>
      <p:pic>
        <p:nvPicPr>
          <p:cNvPr id="6" name="Εικόνα 5">
            <a:extLst>
              <a:ext uri="{FF2B5EF4-FFF2-40B4-BE49-F238E27FC236}">
                <a16:creationId xmlns:a16="http://schemas.microsoft.com/office/drawing/2014/main" id="{77C26BB3-182B-461E-A999-F7A7A9D8E3E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
        <p:nvSpPr>
          <p:cNvPr id="7" name="Θέση περιεχομένου 1">
            <a:extLst>
              <a:ext uri="{FF2B5EF4-FFF2-40B4-BE49-F238E27FC236}">
                <a16:creationId xmlns:a16="http://schemas.microsoft.com/office/drawing/2014/main" id="{A3AF14A6-FB42-41FD-816B-A2C4BD9807DC}"/>
              </a:ext>
            </a:extLst>
          </p:cNvPr>
          <p:cNvSpPr>
            <a:spLocks noGrp="1"/>
          </p:cNvSpPr>
          <p:nvPr>
            <p:ph idx="1"/>
          </p:nvPr>
        </p:nvSpPr>
        <p:spPr>
          <a:xfrm>
            <a:off x="719572" y="3000875"/>
            <a:ext cx="8100900" cy="2804389"/>
          </a:xfrm>
        </p:spPr>
        <p:txBody>
          <a:bodyPr>
            <a:normAutofit/>
          </a:bodyPr>
          <a:lstStyle/>
          <a:p>
            <a:pPr>
              <a:spcBef>
                <a:spcPts val="600"/>
              </a:spcBef>
              <a:spcAft>
                <a:spcPts val="600"/>
              </a:spcAft>
              <a:buClr>
                <a:schemeClr val="accent2"/>
              </a:buClr>
            </a:pPr>
            <a:r>
              <a:rPr lang="el-GR" sz="2000" dirty="0">
                <a:latin typeface="Calibri" panose="020F0502020204030204" pitchFamily="34" charset="0"/>
                <a:ea typeface="Calibri" panose="020F0502020204030204" pitchFamily="34" charset="0"/>
                <a:cs typeface="Calibri" panose="020F0502020204030204" pitchFamily="34" charset="0"/>
              </a:rPr>
              <a:t>Τον Χάρτη </a:t>
            </a:r>
            <a:r>
              <a:rPr lang="en-US" sz="2000" dirty="0">
                <a:latin typeface="Calibri" panose="020F0502020204030204" pitchFamily="34" charset="0"/>
                <a:ea typeface="Calibri" panose="020F0502020204030204" pitchFamily="34" charset="0"/>
                <a:cs typeface="Calibri" panose="020F0502020204030204" pitchFamily="34" charset="0"/>
              </a:rPr>
              <a:t>Erasmus </a:t>
            </a:r>
            <a:r>
              <a:rPr lang="el-GR" sz="2000" dirty="0">
                <a:latin typeface="Calibri" panose="020F0502020204030204" pitchFamily="34" charset="0"/>
                <a:ea typeface="Calibri" panose="020F0502020204030204" pitchFamily="34" charset="0"/>
                <a:cs typeface="Calibri" panose="020F0502020204030204" pitchFamily="34" charset="0"/>
              </a:rPr>
              <a:t>για την Ανώτατη Εκπαίδευση</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dirty="0">
                <a:latin typeface="Calibri" panose="020F0502020204030204" pitchFamily="34" charset="0"/>
                <a:ea typeface="Calibri" panose="020F0502020204030204" pitchFamily="34" charset="0"/>
                <a:cs typeface="Calibri" panose="020F0502020204030204" pitchFamily="34" charset="0"/>
                <a:hlinkClick r:id="rId4"/>
              </a:rPr>
              <a:t>ECHE</a:t>
            </a:r>
            <a:r>
              <a:rPr lang="en-US" sz="2000" dirty="0">
                <a:latin typeface="Calibri" panose="020F0502020204030204" pitchFamily="34" charset="0"/>
                <a:ea typeface="Calibri" panose="020F0502020204030204" pitchFamily="34" charset="0"/>
                <a:cs typeface="Calibri" panose="020F0502020204030204" pitchFamily="34" charset="0"/>
              </a:rPr>
              <a:t>)</a:t>
            </a:r>
            <a:endParaRPr lang="el-GR" sz="2000" dirty="0">
              <a:latin typeface="Calibri" panose="020F0502020204030204" pitchFamily="34" charset="0"/>
              <a:ea typeface="Calibri" panose="020F0502020204030204" pitchFamily="34" charset="0"/>
              <a:cs typeface="Calibri" panose="020F0502020204030204" pitchFamily="34" charset="0"/>
            </a:endParaRPr>
          </a:p>
          <a:p>
            <a:pPr>
              <a:spcBef>
                <a:spcPts val="600"/>
              </a:spcBef>
              <a:spcAft>
                <a:spcPts val="600"/>
              </a:spcAft>
              <a:buClr>
                <a:schemeClr val="accent2"/>
              </a:buClr>
            </a:pPr>
            <a:r>
              <a:rPr lang="el-GR" sz="2000" dirty="0">
                <a:latin typeface="Calibri" panose="020F0502020204030204" pitchFamily="34" charset="0"/>
                <a:ea typeface="Calibri" panose="020F0502020204030204" pitchFamily="34" charset="0"/>
                <a:cs typeface="Calibri" panose="020F0502020204030204" pitchFamily="34" charset="0"/>
              </a:rPr>
              <a:t>Τον </a:t>
            </a:r>
            <a:r>
              <a:rPr lang="el-GR" sz="2000" dirty="0">
                <a:latin typeface="Calibri" panose="020F0502020204030204" pitchFamily="34" charset="0"/>
                <a:ea typeface="Calibri" panose="020F0502020204030204" pitchFamily="34" charset="0"/>
                <a:cs typeface="Calibri" panose="020F0502020204030204" pitchFamily="34" charset="0"/>
                <a:hlinkClick r:id="rId5"/>
              </a:rPr>
              <a:t>Οδηγό</a:t>
            </a:r>
            <a:r>
              <a:rPr lang="el-GR" sz="2000" dirty="0">
                <a:latin typeface="Calibri" panose="020F0502020204030204" pitchFamily="34" charset="0"/>
                <a:ea typeface="Calibri" panose="020F0502020204030204" pitchFamily="34" charset="0"/>
                <a:cs typeface="Calibri" panose="020F0502020204030204" pitchFamily="34" charset="0"/>
              </a:rPr>
              <a:t> του Προγράμματος </a:t>
            </a:r>
            <a:r>
              <a:rPr lang="el-GR" sz="2000" dirty="0" err="1">
                <a:latin typeface="Calibri" panose="020F0502020204030204" pitchFamily="34" charset="0"/>
                <a:ea typeface="Calibri" panose="020F0502020204030204" pitchFamily="34" charset="0"/>
                <a:cs typeface="Calibri" panose="020F0502020204030204" pitchFamily="34" charset="0"/>
              </a:rPr>
              <a:t>Εrasmus</a:t>
            </a:r>
            <a:r>
              <a:rPr lang="el-GR" sz="2000" dirty="0">
                <a:latin typeface="Calibri" panose="020F0502020204030204" pitchFamily="34" charset="0"/>
                <a:ea typeface="Calibri" panose="020F0502020204030204" pitchFamily="34" charset="0"/>
                <a:cs typeface="Calibri" panose="020F0502020204030204" pitchFamily="34" charset="0"/>
              </a:rPr>
              <a:t>+ </a:t>
            </a:r>
          </a:p>
          <a:p>
            <a:pPr>
              <a:spcBef>
                <a:spcPts val="600"/>
              </a:spcBef>
              <a:spcAft>
                <a:spcPts val="600"/>
              </a:spcAft>
              <a:buClr>
                <a:schemeClr val="accent2"/>
              </a:buClr>
            </a:pPr>
            <a:r>
              <a:rPr lang="el-GR" sz="2000" dirty="0">
                <a:latin typeface="Calibri" panose="020F0502020204030204" pitchFamily="34" charset="0"/>
                <a:ea typeface="Calibri" panose="020F0502020204030204" pitchFamily="34" charset="0"/>
                <a:cs typeface="Calibri" panose="020F0502020204030204" pitchFamily="34" charset="0"/>
              </a:rPr>
              <a:t>Τη </a:t>
            </a:r>
            <a:r>
              <a:rPr lang="el-GR" sz="2000" dirty="0">
                <a:latin typeface="Calibri" panose="020F0502020204030204" pitchFamily="34" charset="0"/>
                <a:ea typeface="Calibri" panose="020F0502020204030204" pitchFamily="34" charset="0"/>
                <a:cs typeface="Calibri" panose="020F0502020204030204" pitchFamily="34" charset="0"/>
                <a:hlinkClick r:id="rId6"/>
              </a:rPr>
              <a:t>Συμπληρωματική Ανακοίνωση</a:t>
            </a:r>
            <a:r>
              <a:rPr lang="el-GR" sz="2000" dirty="0">
                <a:latin typeface="Calibri" panose="020F0502020204030204" pitchFamily="34" charset="0"/>
                <a:ea typeface="Calibri" panose="020F0502020204030204" pitchFamily="34" charset="0"/>
                <a:cs typeface="Calibri" panose="020F0502020204030204" pitchFamily="34" charset="0"/>
              </a:rPr>
              <a:t> της Εθνικής Μονάδας Συντονισμού-ΙΚΥ</a:t>
            </a:r>
          </a:p>
          <a:p>
            <a:pPr>
              <a:spcBef>
                <a:spcPts val="600"/>
              </a:spcBef>
              <a:spcAft>
                <a:spcPts val="600"/>
              </a:spcAft>
              <a:buClr>
                <a:schemeClr val="accent2"/>
              </a:buClr>
            </a:pPr>
            <a:r>
              <a:rPr lang="el-GR" sz="2000" dirty="0">
                <a:latin typeface="Calibri" panose="020F0502020204030204" pitchFamily="34" charset="0"/>
                <a:ea typeface="Calibri" panose="020F0502020204030204" pitchFamily="34" charset="0"/>
                <a:cs typeface="Calibri" panose="020F0502020204030204" pitchFamily="34" charset="0"/>
              </a:rPr>
              <a:t>Τη Σύμβαση Επιχορήγησης μεταξύ ΔΠΘ και ΙΚΥ</a:t>
            </a:r>
          </a:p>
          <a:p>
            <a:pPr>
              <a:spcBef>
                <a:spcPts val="600"/>
              </a:spcBef>
              <a:spcAft>
                <a:spcPts val="600"/>
              </a:spcAft>
              <a:buClr>
                <a:schemeClr val="accent2"/>
              </a:buClr>
            </a:pPr>
            <a:r>
              <a:rPr lang="el-GR" sz="2000" dirty="0">
                <a:latin typeface="Calibri" panose="020F0502020204030204" pitchFamily="34" charset="0"/>
                <a:ea typeface="Calibri" panose="020F0502020204030204" pitchFamily="34" charset="0"/>
                <a:cs typeface="Calibri" panose="020F0502020204030204" pitchFamily="34" charset="0"/>
              </a:rPr>
              <a:t>Τον Εσωτερικό Κανονισμό Λειτουργίας του ΔΠΘ (</a:t>
            </a:r>
            <a:r>
              <a:rPr lang="el-GR" sz="2000" dirty="0">
                <a:latin typeface="Calibri" panose="020F0502020204030204" pitchFamily="34" charset="0"/>
                <a:ea typeface="Calibri" panose="020F0502020204030204" pitchFamily="34" charset="0"/>
                <a:cs typeface="Calibri" panose="020F0502020204030204" pitchFamily="34" charset="0"/>
                <a:hlinkClick r:id="rId7"/>
              </a:rPr>
              <a:t>Παράρτημα 9</a:t>
            </a:r>
            <a:r>
              <a:rPr lang="el-GR" sz="2000" dirty="0">
                <a:latin typeface="Calibri" panose="020F0502020204030204" pitchFamily="34" charset="0"/>
                <a:ea typeface="Calibri" panose="020F0502020204030204" pitchFamily="34" charset="0"/>
                <a:cs typeface="Calibri" panose="020F0502020204030204" pitchFamily="34" charset="0"/>
              </a:rPr>
              <a:t>)</a:t>
            </a:r>
          </a:p>
          <a:p>
            <a:pPr>
              <a:spcBef>
                <a:spcPts val="600"/>
              </a:spcBef>
              <a:spcAft>
                <a:spcPts val="600"/>
              </a:spcAft>
              <a:buClr>
                <a:schemeClr val="accent2"/>
              </a:buClr>
            </a:pPr>
            <a:r>
              <a:rPr lang="el-GR" sz="2000" dirty="0">
                <a:latin typeface="Calibri" panose="020F0502020204030204" pitchFamily="34" charset="0"/>
                <a:ea typeface="Calibri" panose="020F0502020204030204" pitchFamily="34" charset="0"/>
                <a:cs typeface="Calibri" panose="020F0502020204030204" pitchFamily="34" charset="0"/>
              </a:rPr>
              <a:t>Τον </a:t>
            </a:r>
            <a:r>
              <a:rPr lang="el-GR" sz="2000" dirty="0">
                <a:latin typeface="Calibri" panose="020F0502020204030204" pitchFamily="34" charset="0"/>
                <a:ea typeface="Calibri" panose="020F0502020204030204" pitchFamily="34" charset="0"/>
                <a:cs typeface="Calibri" panose="020F0502020204030204" pitchFamily="34" charset="0"/>
                <a:hlinkClick r:id="rId8"/>
              </a:rPr>
              <a:t>Οδηγό</a:t>
            </a:r>
            <a:r>
              <a:rPr lang="el-GR" sz="2000" dirty="0">
                <a:latin typeface="Calibri" panose="020F0502020204030204" pitchFamily="34" charset="0"/>
                <a:ea typeface="Calibri" panose="020F0502020204030204" pitchFamily="34" charset="0"/>
                <a:cs typeface="Calibri" panose="020F0502020204030204" pitchFamily="34" charset="0"/>
              </a:rPr>
              <a:t> </a:t>
            </a:r>
            <a:r>
              <a:rPr lang="en-US" sz="2000" dirty="0">
                <a:latin typeface="Calibri" panose="020F0502020204030204" pitchFamily="34" charset="0"/>
                <a:ea typeface="Calibri" panose="020F0502020204030204" pitchFamily="34" charset="0"/>
                <a:cs typeface="Calibri" panose="020F0502020204030204" pitchFamily="34" charset="0"/>
              </a:rPr>
              <a:t>ECTS</a:t>
            </a:r>
            <a:endParaRPr lang="el-GR"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75011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A62C7D-6243-4D68-B7CF-EB22697C4807}"/>
              </a:ext>
            </a:extLst>
          </p:cNvPr>
          <p:cNvSpPr>
            <a:spLocks noGrp="1"/>
          </p:cNvSpPr>
          <p:nvPr>
            <p:ph type="ctrTitle"/>
          </p:nvPr>
        </p:nvSpPr>
        <p:spPr>
          <a:xfrm>
            <a:off x="685800" y="1196752"/>
            <a:ext cx="7772400" cy="1080120"/>
          </a:xfrm>
        </p:spPr>
        <p:txBody>
          <a:bodyPr>
            <a:normAutofit/>
          </a:bodyPr>
          <a:lstStyle/>
          <a:p>
            <a:r>
              <a:rPr lang="el-GR" sz="3600" b="1" dirty="0">
                <a:latin typeface="Ink Free" panose="03080402000500000000" pitchFamily="66" charset="0"/>
                <a:ea typeface="Calibri" panose="020F0502020204030204" pitchFamily="34" charset="0"/>
                <a:cs typeface="Calibri" panose="020F0502020204030204" pitchFamily="34" charset="0"/>
              </a:rPr>
              <a:t>Ευχαριστούμε για την προσοχή σας !</a:t>
            </a:r>
          </a:p>
        </p:txBody>
      </p:sp>
      <p:sp>
        <p:nvSpPr>
          <p:cNvPr id="3" name="Υπότιτλος 2">
            <a:extLst>
              <a:ext uri="{FF2B5EF4-FFF2-40B4-BE49-F238E27FC236}">
                <a16:creationId xmlns:a16="http://schemas.microsoft.com/office/drawing/2014/main" id="{5DC3FA5E-9EF0-4A32-8EA7-0826AECEBA23}"/>
              </a:ext>
            </a:extLst>
          </p:cNvPr>
          <p:cNvSpPr>
            <a:spLocks noGrp="1"/>
          </p:cNvSpPr>
          <p:nvPr>
            <p:ph type="subTitle" idx="1"/>
          </p:nvPr>
        </p:nvSpPr>
        <p:spPr>
          <a:xfrm>
            <a:off x="1371600" y="2536196"/>
            <a:ext cx="6400800" cy="2736304"/>
          </a:xfrm>
        </p:spPr>
        <p:txBody>
          <a:bodyPr>
            <a:noAutofit/>
          </a:bodyPr>
          <a:lstStyle/>
          <a:p>
            <a:pPr algn="l"/>
            <a:r>
              <a:rPr lang="el-GR" sz="1400" b="1" dirty="0">
                <a:latin typeface="Calibri" panose="020F0502020204030204" pitchFamily="34" charset="0"/>
                <a:ea typeface="Calibri" panose="020F0502020204030204" pitchFamily="34" charset="0"/>
                <a:cs typeface="Calibri" panose="020F0502020204030204" pitchFamily="34" charset="0"/>
              </a:rPr>
              <a:t>Κομοτηνή:</a:t>
            </a:r>
            <a:r>
              <a:rPr lang="el-GR" sz="1400" b="1" dirty="0">
                <a:latin typeface="Ink Free" panose="03080402000500000000" pitchFamily="66" charset="0"/>
              </a:rPr>
              <a:t> 	</a:t>
            </a:r>
            <a:r>
              <a:rPr lang="el-GR" sz="1400" b="1" dirty="0">
                <a:latin typeface="Calibri" panose="020F0502020204030204" pitchFamily="34" charset="0"/>
                <a:ea typeface="Calibri" panose="020F0502020204030204" pitchFamily="34" charset="0"/>
                <a:cs typeface="Calibri" panose="020F0502020204030204" pitchFamily="34" charset="0"/>
              </a:rPr>
              <a:t>Τμήμα Διεθνών Σχέσεων / Γραφείο </a:t>
            </a:r>
            <a:r>
              <a:rPr lang="en-US" sz="1400" b="1" dirty="0">
                <a:latin typeface="Calibri" panose="020F0502020204030204" pitchFamily="34" charset="0"/>
                <a:ea typeface="Calibri" panose="020F0502020204030204" pitchFamily="34" charset="0"/>
                <a:cs typeface="Calibri" panose="020F0502020204030204" pitchFamily="34" charset="0"/>
              </a:rPr>
              <a:t>Erasmus+</a:t>
            </a:r>
          </a:p>
          <a:p>
            <a:pPr algn="l"/>
            <a:r>
              <a:rPr lang="el-GR" sz="1400" b="1" dirty="0">
                <a:latin typeface="Ink Free" panose="03080402000500000000" pitchFamily="66" charset="0"/>
              </a:rPr>
              <a:t>	Ελένη Μαυρίδου</a:t>
            </a:r>
            <a:r>
              <a:rPr lang="en-US" sz="1400" b="1" dirty="0">
                <a:latin typeface="Ink Free" panose="03080402000500000000" pitchFamily="66" charset="0"/>
              </a:rPr>
              <a:t> </a:t>
            </a:r>
            <a:endParaRPr lang="el-GR" sz="1400" b="1" dirty="0">
              <a:latin typeface="Ink Free" panose="03080402000500000000" pitchFamily="66" charset="0"/>
            </a:endParaRPr>
          </a:p>
          <a:p>
            <a:pPr algn="l"/>
            <a:r>
              <a:rPr lang="el-GR" sz="1400" b="1" dirty="0">
                <a:latin typeface="Ink Free" panose="03080402000500000000" pitchFamily="66" charset="0"/>
              </a:rPr>
              <a:t>	Ευγενία </a:t>
            </a:r>
            <a:r>
              <a:rPr lang="el-GR" sz="1400" b="1" dirty="0" err="1">
                <a:latin typeface="Ink Free" panose="03080402000500000000" pitchFamily="66" charset="0"/>
              </a:rPr>
              <a:t>Γεωργαντζή</a:t>
            </a:r>
            <a:r>
              <a:rPr lang="el-GR" sz="1400" b="1" dirty="0">
                <a:latin typeface="Ink Free" panose="03080402000500000000" pitchFamily="66" charset="0"/>
              </a:rPr>
              <a:t> (σπουδές)</a:t>
            </a:r>
          </a:p>
          <a:p>
            <a:pPr algn="l"/>
            <a:r>
              <a:rPr lang="el-GR" sz="1400" b="1" dirty="0">
                <a:latin typeface="Ink Free" panose="03080402000500000000" pitchFamily="66" charset="0"/>
              </a:rPr>
              <a:t>	Μαρία </a:t>
            </a:r>
            <a:r>
              <a:rPr lang="el-GR" sz="1400" b="1" dirty="0" err="1">
                <a:latin typeface="Ink Free" panose="03080402000500000000" pitchFamily="66" charset="0"/>
              </a:rPr>
              <a:t>Πελτέκη</a:t>
            </a:r>
            <a:r>
              <a:rPr lang="el-GR" sz="1400" b="1" dirty="0">
                <a:latin typeface="Ink Free" panose="03080402000500000000" pitchFamily="66" charset="0"/>
              </a:rPr>
              <a:t> (σπουδές)</a:t>
            </a:r>
          </a:p>
          <a:p>
            <a:pPr algn="l"/>
            <a:r>
              <a:rPr lang="el-GR" sz="1400" b="1" dirty="0">
                <a:latin typeface="Ink Free" panose="03080402000500000000" pitchFamily="66" charset="0"/>
              </a:rPr>
              <a:t>	</a:t>
            </a:r>
            <a:r>
              <a:rPr lang="el-GR" sz="1400" b="1" dirty="0" err="1">
                <a:latin typeface="Ink Free" panose="03080402000500000000" pitchFamily="66" charset="0"/>
              </a:rPr>
              <a:t>Άννη</a:t>
            </a:r>
            <a:r>
              <a:rPr lang="el-GR" sz="1400" b="1" dirty="0">
                <a:latin typeface="Ink Free" panose="03080402000500000000" pitchFamily="66" charset="0"/>
              </a:rPr>
              <a:t> </a:t>
            </a:r>
            <a:r>
              <a:rPr lang="el-GR" sz="1400" b="1" dirty="0" err="1">
                <a:latin typeface="Ink Free" panose="03080402000500000000" pitchFamily="66" charset="0"/>
              </a:rPr>
              <a:t>Αγραπετίδου</a:t>
            </a:r>
            <a:r>
              <a:rPr lang="el-GR" sz="1400" b="1" dirty="0">
                <a:latin typeface="Ink Free" panose="03080402000500000000" pitchFamily="66" charset="0"/>
              </a:rPr>
              <a:t> (πρακτική)</a:t>
            </a:r>
          </a:p>
          <a:p>
            <a:pPr algn="l"/>
            <a:r>
              <a:rPr lang="el-GR" sz="1400" b="1" dirty="0">
                <a:latin typeface="Ink Free" panose="03080402000500000000" pitchFamily="66" charset="0"/>
              </a:rPr>
              <a:t>	Ευγενία Θεοχαρίδου (προσωπικό, ΒΙΡ)</a:t>
            </a:r>
          </a:p>
          <a:p>
            <a:pPr algn="l"/>
            <a:r>
              <a:rPr lang="el-GR" sz="1400" b="1" dirty="0">
                <a:latin typeface="Ink Free" panose="03080402000500000000" pitchFamily="66" charset="0"/>
              </a:rPr>
              <a:t>	</a:t>
            </a:r>
            <a:r>
              <a:rPr lang="el-GR" sz="1400" b="1" dirty="0" err="1">
                <a:latin typeface="Ink Free" panose="03080402000500000000" pitchFamily="66" charset="0"/>
              </a:rPr>
              <a:t>Νάσια</a:t>
            </a:r>
            <a:r>
              <a:rPr lang="el-GR" sz="1400" b="1" dirty="0">
                <a:latin typeface="Ink Free" panose="03080402000500000000" pitchFamily="66" charset="0"/>
              </a:rPr>
              <a:t> </a:t>
            </a:r>
            <a:r>
              <a:rPr lang="el-GR" sz="1400" b="1" dirty="0" err="1">
                <a:latin typeface="Ink Free" panose="03080402000500000000" pitchFamily="66" charset="0"/>
              </a:rPr>
              <a:t>Μπρατίκα</a:t>
            </a:r>
            <a:r>
              <a:rPr lang="el-GR" sz="1400" b="1" dirty="0">
                <a:latin typeface="Ink Free" panose="03080402000500000000" pitchFamily="66" charset="0"/>
              </a:rPr>
              <a:t> (Διεθνής Κινητικότητα ΚΑ171, εισερχόμενοι φοιτητές)</a:t>
            </a:r>
          </a:p>
          <a:p>
            <a:pPr algn="l"/>
            <a:endParaRPr lang="el-GR" sz="1400" b="1" dirty="0">
              <a:latin typeface="Ink Free" panose="03080402000500000000" pitchFamily="66" charset="0"/>
            </a:endParaRPr>
          </a:p>
          <a:p>
            <a:pPr algn="l"/>
            <a:r>
              <a:rPr lang="el-GR" sz="1400" b="1" dirty="0">
                <a:latin typeface="Calibri" panose="020F0502020204030204" pitchFamily="34" charset="0"/>
                <a:ea typeface="Calibri" panose="020F0502020204030204" pitchFamily="34" charset="0"/>
                <a:cs typeface="Calibri" panose="020F0502020204030204" pitchFamily="34" charset="0"/>
              </a:rPr>
              <a:t>Καβάλα:</a:t>
            </a:r>
            <a:r>
              <a:rPr lang="el-GR" sz="1400" b="1" dirty="0">
                <a:latin typeface="Ink Free" panose="03080402000500000000" pitchFamily="66" charset="0"/>
              </a:rPr>
              <a:t> 	Άννα </a:t>
            </a:r>
            <a:r>
              <a:rPr lang="el-GR" sz="1400" b="1" dirty="0" err="1">
                <a:latin typeface="Ink Free" panose="03080402000500000000" pitchFamily="66" charset="0"/>
              </a:rPr>
              <a:t>Μαδυτιανού</a:t>
            </a:r>
            <a:r>
              <a:rPr lang="el-GR" sz="1400" b="1" dirty="0">
                <a:latin typeface="Ink Free" panose="03080402000500000000" pitchFamily="66" charset="0"/>
              </a:rPr>
              <a:t> </a:t>
            </a:r>
          </a:p>
          <a:p>
            <a:pPr algn="l"/>
            <a:r>
              <a:rPr lang="el-GR" sz="1400" b="1" dirty="0">
                <a:latin typeface="Ink Free" panose="03080402000500000000" pitchFamily="66" charset="0"/>
              </a:rPr>
              <a:t>	</a:t>
            </a:r>
            <a:r>
              <a:rPr lang="el-GR" sz="1400" b="1" dirty="0">
                <a:latin typeface="Calibri" panose="020F0502020204030204" pitchFamily="34" charset="0"/>
                <a:ea typeface="Calibri" panose="020F0502020204030204" pitchFamily="34" charset="0"/>
                <a:cs typeface="Calibri" panose="020F0502020204030204" pitchFamily="34" charset="0"/>
              </a:rPr>
              <a:t>(</a:t>
            </a:r>
            <a:r>
              <a:rPr lang="el-GR" sz="1400" b="1" dirty="0" err="1">
                <a:latin typeface="Calibri" panose="020F0502020204030204" pitchFamily="34" charset="0"/>
                <a:ea typeface="Calibri" panose="020F0502020204030204" pitchFamily="34" charset="0"/>
                <a:cs typeface="Calibri" panose="020F0502020204030204" pitchFamily="34" charset="0"/>
              </a:rPr>
              <a:t>Τμ</a:t>
            </a:r>
            <a:r>
              <a:rPr lang="el-GR" sz="1400" b="1" dirty="0">
                <a:latin typeface="Calibri" panose="020F0502020204030204" pitchFamily="34" charset="0"/>
                <a:ea typeface="Calibri" panose="020F0502020204030204" pitchFamily="34" charset="0"/>
                <a:cs typeface="Calibri" panose="020F0502020204030204" pitchFamily="34" charset="0"/>
              </a:rPr>
              <a:t>. Διεθνών και Ευρωπαϊκών Προγραμμάτων Καβάλας-Δράμας)</a:t>
            </a:r>
          </a:p>
        </p:txBody>
      </p:sp>
      <p:pic>
        <p:nvPicPr>
          <p:cNvPr id="4" name="Picture 2">
            <a:extLst>
              <a:ext uri="{FF2B5EF4-FFF2-40B4-BE49-F238E27FC236}">
                <a16:creationId xmlns:a16="http://schemas.microsoft.com/office/drawing/2014/main" id="{ED9CC84D-C908-4A8E-8189-6A908BB73EC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Εικόνα 4">
            <a:extLst>
              <a:ext uri="{FF2B5EF4-FFF2-40B4-BE49-F238E27FC236}">
                <a16:creationId xmlns:a16="http://schemas.microsoft.com/office/drawing/2014/main" id="{4F011AFC-CB6E-4512-BB13-63999C4945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pic>
        <p:nvPicPr>
          <p:cNvPr id="8" name="Γραφικό 7" descr="Καρφίτσωμα">
            <a:extLst>
              <a:ext uri="{FF2B5EF4-FFF2-40B4-BE49-F238E27FC236}">
                <a16:creationId xmlns:a16="http://schemas.microsoft.com/office/drawing/2014/main" id="{C9F37996-1C90-4AEB-BA56-58FAA0B7444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89248" y="2337970"/>
            <a:ext cx="482352" cy="482352"/>
          </a:xfrm>
          <a:prstGeom prst="rect">
            <a:avLst/>
          </a:prstGeom>
        </p:spPr>
      </p:pic>
      <p:pic>
        <p:nvPicPr>
          <p:cNvPr id="9" name="Γραφικό 8" descr="Καρφίτσωμα">
            <a:extLst>
              <a:ext uri="{FF2B5EF4-FFF2-40B4-BE49-F238E27FC236}">
                <a16:creationId xmlns:a16="http://schemas.microsoft.com/office/drawing/2014/main" id="{D33DA53F-8236-4847-8BA5-23C5022A69C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89248" y="4356979"/>
            <a:ext cx="482352" cy="482352"/>
          </a:xfrm>
          <a:prstGeom prst="rect">
            <a:avLst/>
          </a:prstGeom>
        </p:spPr>
      </p:pic>
      <p:sp>
        <p:nvSpPr>
          <p:cNvPr id="10" name="Υπότιτλος 2">
            <a:extLst>
              <a:ext uri="{FF2B5EF4-FFF2-40B4-BE49-F238E27FC236}">
                <a16:creationId xmlns:a16="http://schemas.microsoft.com/office/drawing/2014/main" id="{E713E5DE-3248-4F85-9588-0DED8B65194D}"/>
              </a:ext>
            </a:extLst>
          </p:cNvPr>
          <p:cNvSpPr txBox="1">
            <a:spLocks/>
          </p:cNvSpPr>
          <p:nvPr/>
        </p:nvSpPr>
        <p:spPr>
          <a:xfrm>
            <a:off x="6300192" y="5748014"/>
            <a:ext cx="1872208" cy="924794"/>
          </a:xfrm>
          <a:prstGeom prst="rect">
            <a:avLst/>
          </a:prstGeom>
        </p:spPr>
        <p:txBody>
          <a:bodyPr vert="horz" lIns="91440" tIns="45720" rIns="91440" bIns="45720" rtlCol="0">
            <a:noAutofit/>
          </a:bodyPr>
          <a:lstStyle>
            <a:lvl1pPr marL="0" indent="0" algn="ctr" defTabSz="914400" rtl="0" eaLnBrk="1" latinLnBrk="0" hangingPunct="1">
              <a:spcBef>
                <a:spcPct val="20000"/>
              </a:spcBef>
              <a:buClr>
                <a:schemeClr val="accent1"/>
              </a:buClr>
              <a:buSzPct val="100000"/>
              <a:buFont typeface="Symbol" pitchFamily="18" charset="2"/>
              <a:buNone/>
              <a:defRPr sz="2000" kern="1200">
                <a:solidFill>
                  <a:srgbClr val="FFFFFF"/>
                </a:solidFill>
                <a:latin typeface="+mn-lt"/>
                <a:ea typeface="+mn-ea"/>
                <a:cs typeface="+mn-cs"/>
              </a:defRPr>
            </a:lvl1pPr>
            <a:lvl2pPr marL="457200" indent="0" algn="ctr" defTabSz="914400" rtl="0" eaLnBrk="1" latinLnBrk="0" hangingPunct="1">
              <a:spcBef>
                <a:spcPct val="20000"/>
              </a:spcBef>
              <a:buClr>
                <a:schemeClr val="accent1"/>
              </a:buClr>
              <a:buSzPct val="100000"/>
              <a:buFont typeface="Symbol" pitchFamily="18"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SzPct val="100000"/>
              <a:buFont typeface="Symbol" pitchFamily="18"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SzPct val="100000"/>
              <a:buFont typeface="Symbol"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SzPct val="100000"/>
              <a:buFont typeface="Symbol" pitchFamily="18"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9pPr>
          </a:lstStyle>
          <a:p>
            <a:pPr algn="l">
              <a:spcAft>
                <a:spcPts val="900"/>
              </a:spcAft>
            </a:pPr>
            <a:r>
              <a:rPr lang="en-US" sz="1600" b="1" dirty="0">
                <a:solidFill>
                  <a:srgbClr val="0070C0"/>
                </a:solidFill>
                <a:latin typeface="Calibri" panose="020F0502020204030204" pitchFamily="34" charset="0"/>
                <a:ea typeface="Calibri" panose="020F0502020204030204" pitchFamily="34" charset="0"/>
                <a:cs typeface="Calibri" panose="020F0502020204030204" pitchFamily="34" charset="0"/>
              </a:rPr>
              <a:t>erasmus.duth.gr</a:t>
            </a:r>
          </a:p>
          <a:p>
            <a:pPr algn="l"/>
            <a:r>
              <a:rPr lang="en-US" sz="1600" b="1" dirty="0">
                <a:solidFill>
                  <a:srgbClr val="0070C0"/>
                </a:solidFill>
                <a:latin typeface="Calibri" panose="020F0502020204030204" pitchFamily="34" charset="0"/>
                <a:ea typeface="Calibri" panose="020F0502020204030204" pitchFamily="34" charset="0"/>
                <a:cs typeface="Calibri" panose="020F0502020204030204" pitchFamily="34" charset="0"/>
              </a:rPr>
              <a:t>Erasmus+ </a:t>
            </a:r>
            <a:r>
              <a:rPr lang="el-GR" sz="1600" b="1" dirty="0">
                <a:solidFill>
                  <a:srgbClr val="0070C0"/>
                </a:solidFill>
                <a:latin typeface="Calibri" panose="020F0502020204030204" pitchFamily="34" charset="0"/>
                <a:ea typeface="Calibri" panose="020F0502020204030204" pitchFamily="34" charset="0"/>
                <a:cs typeface="Calibri" panose="020F0502020204030204" pitchFamily="34" charset="0"/>
              </a:rPr>
              <a:t>ΔΠΘ</a:t>
            </a:r>
          </a:p>
        </p:txBody>
      </p:sp>
      <p:pic>
        <p:nvPicPr>
          <p:cNvPr id="11" name="Εικόνα 10">
            <a:extLst>
              <a:ext uri="{FF2B5EF4-FFF2-40B4-BE49-F238E27FC236}">
                <a16:creationId xmlns:a16="http://schemas.microsoft.com/office/drawing/2014/main" id="{6312699B-DF10-44C6-917C-C5CAFDBF395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40152" y="5784837"/>
            <a:ext cx="280958" cy="280958"/>
          </a:xfrm>
          <a:prstGeom prst="rect">
            <a:avLst/>
          </a:prstGeom>
        </p:spPr>
      </p:pic>
      <p:pic>
        <p:nvPicPr>
          <p:cNvPr id="6" name="Εικόνα 5">
            <a:extLst>
              <a:ext uri="{FF2B5EF4-FFF2-40B4-BE49-F238E27FC236}">
                <a16:creationId xmlns:a16="http://schemas.microsoft.com/office/drawing/2014/main" id="{07AED9EF-794B-430C-A948-66C36E0214C7}"/>
              </a:ext>
            </a:extLst>
          </p:cNvPr>
          <p:cNvPicPr>
            <a:picLocks noChangeAspect="1"/>
          </p:cNvPicPr>
          <p:nvPr/>
        </p:nvPicPr>
        <p:blipFill>
          <a:blip r:embed="rId7"/>
          <a:stretch>
            <a:fillRect/>
          </a:stretch>
        </p:blipFill>
        <p:spPr>
          <a:xfrm>
            <a:off x="5940152" y="6196803"/>
            <a:ext cx="280958" cy="284115"/>
          </a:xfrm>
          <a:prstGeom prst="rect">
            <a:avLst/>
          </a:prstGeom>
        </p:spPr>
      </p:pic>
    </p:spTree>
    <p:extLst>
      <p:ext uri="{BB962C8B-B14F-4D97-AF65-F5344CB8AC3E}">
        <p14:creationId xmlns:p14="http://schemas.microsoft.com/office/powerpoint/2010/main" val="763583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909463" y="2132857"/>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Αρμοδιότητες Συντονιστή Ιδρύματος </a:t>
            </a:r>
          </a:p>
        </p:txBody>
      </p:sp>
      <p:sp>
        <p:nvSpPr>
          <p:cNvPr id="2" name="Θέση περιεχομένου 1"/>
          <p:cNvSpPr>
            <a:spLocks noGrp="1"/>
          </p:cNvSpPr>
          <p:nvPr>
            <p:ph idx="1"/>
          </p:nvPr>
        </p:nvSpPr>
        <p:spPr>
          <a:xfrm>
            <a:off x="719572" y="2594522"/>
            <a:ext cx="7948082" cy="3714799"/>
          </a:xfrm>
        </p:spPr>
        <p:txBody>
          <a:bodyPr>
            <a:normAutofit/>
          </a:bodyPr>
          <a:lstStyle/>
          <a:p>
            <a:pPr>
              <a:spcBef>
                <a:spcPts val="600"/>
              </a:spcBef>
              <a:buClr>
                <a:schemeClr val="accent2"/>
              </a:buClr>
            </a:pPr>
            <a:r>
              <a:rPr lang="el-GR" sz="1600" dirty="0">
                <a:latin typeface="Calibri" panose="020F0502020204030204" pitchFamily="34" charset="0"/>
                <a:ea typeface="Calibri" panose="020F0502020204030204" pitchFamily="34" charset="0"/>
                <a:cs typeface="Calibri" panose="020F0502020204030204" pitchFamily="34" charset="0"/>
              </a:rPr>
              <a:t>ευθύνη διασφάλισης της ομαλής ροής των διαδικασιών που διέπουν τη λειτουργία και τις δραστηριότητες του </a:t>
            </a:r>
            <a:r>
              <a:rPr lang="el-GR" sz="1600" dirty="0" err="1">
                <a:latin typeface="Calibri" panose="020F0502020204030204" pitchFamily="34" charset="0"/>
                <a:ea typeface="Calibri" panose="020F0502020204030204" pitchFamily="34" charset="0"/>
                <a:cs typeface="Calibri" panose="020F0502020204030204" pitchFamily="34" charset="0"/>
              </a:rPr>
              <a:t>Εrasmus</a:t>
            </a:r>
            <a:r>
              <a:rPr lang="el-GR" sz="1600" dirty="0">
                <a:latin typeface="Calibri" panose="020F0502020204030204" pitchFamily="34" charset="0"/>
                <a:ea typeface="Calibri" panose="020F0502020204030204" pitchFamily="34" charset="0"/>
                <a:cs typeface="Calibri" panose="020F0502020204030204" pitchFamily="34" charset="0"/>
              </a:rPr>
              <a:t>+ στο ΔΠΘ σε συνεργασία με το Γραφείο </a:t>
            </a:r>
            <a:r>
              <a:rPr lang="el-GR" sz="1600" dirty="0" err="1">
                <a:latin typeface="Calibri" panose="020F0502020204030204" pitchFamily="34" charset="0"/>
                <a:ea typeface="Calibri" panose="020F0502020204030204" pitchFamily="34" charset="0"/>
                <a:cs typeface="Calibri" panose="020F0502020204030204" pitchFamily="34" charset="0"/>
              </a:rPr>
              <a:t>Εrasmus</a:t>
            </a:r>
            <a:r>
              <a:rPr lang="el-GR" sz="1600" dirty="0">
                <a:latin typeface="Calibri" panose="020F0502020204030204" pitchFamily="34" charset="0"/>
                <a:ea typeface="Calibri" panose="020F0502020204030204" pitchFamily="34" charset="0"/>
                <a:cs typeface="Calibri" panose="020F0502020204030204" pitchFamily="34" charset="0"/>
              </a:rPr>
              <a:t>+ και τα Ακαδημαϊκά Τμήματα, και την ενημέρωση του/της Πρύτανη που έχει τη γενική εποπτεία για το πρόγραμμα Erasmus+.</a:t>
            </a:r>
          </a:p>
          <a:p>
            <a:pPr>
              <a:spcBef>
                <a:spcPts val="600"/>
              </a:spcBef>
              <a:buClr>
                <a:schemeClr val="accent2"/>
              </a:buClr>
            </a:pPr>
            <a:r>
              <a:rPr lang="el-GR" sz="1600" dirty="0">
                <a:latin typeface="Calibri" panose="020F0502020204030204" pitchFamily="34" charset="0"/>
                <a:ea typeface="Calibri" panose="020F0502020204030204" pitchFamily="34" charset="0"/>
                <a:cs typeface="Calibri" panose="020F0502020204030204" pitchFamily="34" charset="0"/>
              </a:rPr>
              <a:t>υπογραφή όλων των σχετικών με το Πρόγραμμα Erasmus+ Συμβάσεων που αφορούν τους συμμετέχοντες φοιτητές και μέλη προσωπικού, εξαιρουμένης της Σύμβασης Επιχορήγησης που συνάπτεται με την Εθνική Μονάδα Συντονισμού (ΙΚΥ).</a:t>
            </a:r>
          </a:p>
          <a:p>
            <a:pPr>
              <a:spcBef>
                <a:spcPts val="600"/>
              </a:spcBef>
              <a:buClr>
                <a:schemeClr val="accent2"/>
              </a:buClr>
            </a:pPr>
            <a:r>
              <a:rPr lang="el-GR" sz="1600" dirty="0">
                <a:latin typeface="Calibri" panose="020F0502020204030204" pitchFamily="34" charset="0"/>
                <a:ea typeface="Calibri" panose="020F0502020204030204" pitchFamily="34" charset="0"/>
                <a:cs typeface="Calibri" panose="020F0502020204030204" pitchFamily="34" charset="0"/>
              </a:rPr>
              <a:t>φροντίδα για την τήρηση των κανόνων του Προγράμματος Erasmus+ σε Ιδρυματικό επίπεδο και τη διευκόλυνση της πρακτικής εφαρμογής του σε συνεργασία με το Γραφείο Erasmus+ και τους Ακαδημαϊκούς Συντονιστές/</a:t>
            </a:r>
            <a:r>
              <a:rPr lang="el-GR" sz="1600" dirty="0" err="1">
                <a:latin typeface="Calibri" panose="020F0502020204030204" pitchFamily="34" charset="0"/>
                <a:ea typeface="Calibri" panose="020F0502020204030204" pitchFamily="34" charset="0"/>
                <a:cs typeface="Calibri" panose="020F0502020204030204" pitchFamily="34" charset="0"/>
              </a:rPr>
              <a:t>τριες</a:t>
            </a:r>
            <a:r>
              <a:rPr lang="el-GR" sz="1600" dirty="0">
                <a:latin typeface="Calibri" panose="020F0502020204030204" pitchFamily="34" charset="0"/>
                <a:ea typeface="Calibri" panose="020F0502020204030204" pitchFamily="34" charset="0"/>
                <a:cs typeface="Calibri" panose="020F0502020204030204" pitchFamily="34" charset="0"/>
              </a:rPr>
              <a:t> των Τμημάτων.</a:t>
            </a:r>
          </a:p>
          <a:p>
            <a:pPr>
              <a:spcBef>
                <a:spcPts val="600"/>
              </a:spcBef>
              <a:buClr>
                <a:schemeClr val="accent2"/>
              </a:buClr>
            </a:pPr>
            <a:r>
              <a:rPr lang="el-GR" sz="1600" dirty="0">
                <a:latin typeface="Calibri" panose="020F0502020204030204" pitchFamily="34" charset="0"/>
                <a:ea typeface="Calibri" panose="020F0502020204030204" pitchFamily="34" charset="0"/>
                <a:cs typeface="Calibri" panose="020F0502020204030204" pitchFamily="34" charset="0"/>
              </a:rPr>
              <a:t>εισήγηση θεμάτων προς την Επιτροπή Erasmus+.</a:t>
            </a:r>
          </a:p>
          <a:p>
            <a:pPr>
              <a:spcBef>
                <a:spcPts val="600"/>
              </a:spcBef>
              <a:buClr>
                <a:schemeClr val="accent2"/>
              </a:buClr>
            </a:pPr>
            <a:r>
              <a:rPr lang="el-GR" sz="1600" dirty="0">
                <a:latin typeface="Calibri" panose="020F0502020204030204" pitchFamily="34" charset="0"/>
                <a:ea typeface="Calibri" panose="020F0502020204030204" pitchFamily="34" charset="0"/>
                <a:cs typeface="Calibri" panose="020F0502020204030204" pitchFamily="34" charset="0"/>
              </a:rPr>
              <a:t>εισήγηση προτάσεων προς τη Σύγκλητο</a:t>
            </a:r>
            <a:r>
              <a:rPr lang="en-US" sz="1600" dirty="0">
                <a:latin typeface="Calibri" panose="020F0502020204030204" pitchFamily="34" charset="0"/>
                <a:ea typeface="Calibri" panose="020F0502020204030204" pitchFamily="34" charset="0"/>
                <a:cs typeface="Calibri" panose="020F0502020204030204" pitchFamily="34" charset="0"/>
              </a:rPr>
              <a:t> </a:t>
            </a:r>
            <a:r>
              <a:rPr lang="el-GR" sz="1600" dirty="0">
                <a:latin typeface="Calibri" panose="020F0502020204030204" pitchFamily="34" charset="0"/>
                <a:ea typeface="Calibri" panose="020F0502020204030204" pitchFamily="34" charset="0"/>
                <a:cs typeface="Calibri" panose="020F0502020204030204" pitchFamily="34" charset="0"/>
              </a:rPr>
              <a:t>και το Συμβούλιο Διοίκησης για τη διασφάλιση της ομαλής λειτουργίας του Προγράμματος.</a:t>
            </a:r>
          </a:p>
        </p:txBody>
      </p:sp>
      <p:sp>
        <p:nvSpPr>
          <p:cNvPr id="7" name="Ορθογώνιο 6"/>
          <p:cNvSpPr/>
          <p:nvPr/>
        </p:nvSpPr>
        <p:spPr>
          <a:xfrm>
            <a:off x="2120901" y="1052736"/>
            <a:ext cx="4977084"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Διάρθρωση αρμοδιοτήτων</a:t>
            </a:r>
          </a:p>
        </p:txBody>
      </p:sp>
      <p:pic>
        <p:nvPicPr>
          <p:cNvPr id="8" name="Εικόνα 7">
            <a:extLst>
              <a:ext uri="{FF2B5EF4-FFF2-40B4-BE49-F238E27FC236}">
                <a16:creationId xmlns:a16="http://schemas.microsoft.com/office/drawing/2014/main" id="{1AC08469-A4FF-4122-A12E-46457CF081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2055757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909463" y="2132857"/>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Αρμοδιότητες Γραφείου </a:t>
            </a:r>
            <a:r>
              <a:rPr lang="en-US"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Erasmus</a:t>
            </a: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p>
        </p:txBody>
      </p:sp>
      <p:sp>
        <p:nvSpPr>
          <p:cNvPr id="2" name="Θέση περιεχομένου 1"/>
          <p:cNvSpPr>
            <a:spLocks noGrp="1"/>
          </p:cNvSpPr>
          <p:nvPr>
            <p:ph idx="1"/>
          </p:nvPr>
        </p:nvSpPr>
        <p:spPr>
          <a:xfrm>
            <a:off x="827584" y="2705796"/>
            <a:ext cx="7776864" cy="3663243"/>
          </a:xfrm>
        </p:spPr>
        <p:txBody>
          <a:bodyPr>
            <a:normAutofit fontScale="62500" lnSpcReduction="20000"/>
          </a:bodyPr>
          <a:lstStyle/>
          <a:p>
            <a:pPr marL="0" indent="0">
              <a:buNone/>
            </a:pPr>
            <a:r>
              <a:rPr lang="el-GR" sz="2500" dirty="0">
                <a:latin typeface="Calibri" panose="020F0502020204030204" pitchFamily="34" charset="0"/>
                <a:ea typeface="Calibri" panose="020F0502020204030204" pitchFamily="34" charset="0"/>
                <a:cs typeface="Calibri" panose="020F0502020204030204" pitchFamily="34" charset="0"/>
              </a:rPr>
              <a:t>Το Γραφείο Erasmus+ αναλαμβάνει τον γενικό συντονισμό του Προγράμματος Erasmus+.</a:t>
            </a:r>
          </a:p>
          <a:p>
            <a:pPr>
              <a:lnSpc>
                <a:spcPct val="120000"/>
              </a:lnSpc>
              <a:spcBef>
                <a:spcPts val="600"/>
              </a:spcBef>
              <a:buClr>
                <a:schemeClr val="accent2"/>
              </a:buClr>
            </a:pPr>
            <a:r>
              <a:rPr lang="el-GR" sz="2500" dirty="0">
                <a:latin typeface="Calibri" panose="020F0502020204030204" pitchFamily="34" charset="0"/>
                <a:ea typeface="Calibri" panose="020F0502020204030204" pitchFamily="34" charset="0"/>
                <a:cs typeface="Calibri" panose="020F0502020204030204" pitchFamily="34" charset="0"/>
              </a:rPr>
              <a:t>Συνεργάζεται με τον Συντονιστή/</a:t>
            </a:r>
            <a:r>
              <a:rPr lang="el-GR" sz="2500" dirty="0" err="1">
                <a:latin typeface="Calibri" panose="020F0502020204030204" pitchFamily="34" charset="0"/>
                <a:ea typeface="Calibri" panose="020F0502020204030204" pitchFamily="34" charset="0"/>
                <a:cs typeface="Calibri" panose="020F0502020204030204" pitchFamily="34" charset="0"/>
              </a:rPr>
              <a:t>τρια</a:t>
            </a:r>
            <a:r>
              <a:rPr lang="el-GR" sz="2500" dirty="0">
                <a:latin typeface="Calibri" panose="020F0502020204030204" pitchFamily="34" charset="0"/>
                <a:ea typeface="Calibri" panose="020F0502020204030204" pitchFamily="34" charset="0"/>
                <a:cs typeface="Calibri" panose="020F0502020204030204" pitchFamily="34" charset="0"/>
              </a:rPr>
              <a:t> του ΔΠΘ, τους Ακαδημαϊκούς Συντονιστές/</a:t>
            </a:r>
            <a:r>
              <a:rPr lang="el-GR" sz="2500" dirty="0" err="1">
                <a:latin typeface="Calibri" panose="020F0502020204030204" pitchFamily="34" charset="0"/>
                <a:ea typeface="Calibri" panose="020F0502020204030204" pitchFamily="34" charset="0"/>
                <a:cs typeface="Calibri" panose="020F0502020204030204" pitchFamily="34" charset="0"/>
              </a:rPr>
              <a:t>τριες</a:t>
            </a:r>
            <a:r>
              <a:rPr lang="el-GR" sz="2500" dirty="0">
                <a:latin typeface="Calibri" panose="020F0502020204030204" pitchFamily="34" charset="0"/>
                <a:ea typeface="Calibri" panose="020F0502020204030204" pitchFamily="34" charset="0"/>
                <a:cs typeface="Calibri" panose="020F0502020204030204" pitchFamily="34" charset="0"/>
              </a:rPr>
              <a:t> των Τμημάτων, την Επιτροπή Erasmus+ και τον ΕΛΚΕ, ενώ υποστηρίζει σε διοικητικό επίπεδο τους συμμετέχοντες φοιτητές/</a:t>
            </a:r>
            <a:r>
              <a:rPr lang="el-GR" sz="2500" dirty="0" err="1">
                <a:latin typeface="Calibri" panose="020F0502020204030204" pitchFamily="34" charset="0"/>
                <a:ea typeface="Calibri" panose="020F0502020204030204" pitchFamily="34" charset="0"/>
                <a:cs typeface="Calibri" panose="020F0502020204030204" pitchFamily="34" charset="0"/>
              </a:rPr>
              <a:t>τριες</a:t>
            </a:r>
            <a:r>
              <a:rPr lang="el-GR" sz="2500" dirty="0">
                <a:latin typeface="Calibri" panose="020F0502020204030204" pitchFamily="34" charset="0"/>
                <a:ea typeface="Calibri" panose="020F0502020204030204" pitchFamily="34" charset="0"/>
                <a:cs typeface="Calibri" panose="020F0502020204030204" pitchFamily="34" charset="0"/>
              </a:rPr>
              <a:t> και τα μέλη του προσωπικού. </a:t>
            </a:r>
          </a:p>
          <a:p>
            <a:pPr>
              <a:lnSpc>
                <a:spcPct val="120000"/>
              </a:lnSpc>
              <a:spcBef>
                <a:spcPts val="600"/>
              </a:spcBef>
              <a:buClr>
                <a:schemeClr val="accent2"/>
              </a:buClr>
            </a:pPr>
            <a:r>
              <a:rPr lang="el-GR" sz="2500" dirty="0">
                <a:latin typeface="Calibri" panose="020F0502020204030204" pitchFamily="34" charset="0"/>
                <a:ea typeface="Calibri" panose="020F0502020204030204" pitchFamily="34" charset="0"/>
                <a:cs typeface="Calibri" panose="020F0502020204030204" pitchFamily="34" charset="0"/>
              </a:rPr>
              <a:t>Μεριμνά για την τακτική ενημέρωση του σχετικού </a:t>
            </a:r>
            <a:r>
              <a:rPr lang="el-GR" sz="2500" dirty="0" err="1">
                <a:latin typeface="Calibri" panose="020F0502020204030204" pitchFamily="34" charset="0"/>
                <a:ea typeface="Calibri" panose="020F0502020204030204" pitchFamily="34" charset="0"/>
                <a:cs typeface="Calibri" panose="020F0502020204030204" pitchFamily="34" charset="0"/>
              </a:rPr>
              <a:t>ιστότοπου</a:t>
            </a:r>
            <a:r>
              <a:rPr lang="el-GR" sz="2500" dirty="0">
                <a:latin typeface="Calibri" panose="020F0502020204030204" pitchFamily="34" charset="0"/>
                <a:ea typeface="Calibri" panose="020F0502020204030204" pitchFamily="34" charset="0"/>
                <a:cs typeface="Calibri" panose="020F0502020204030204" pitchFamily="34" charset="0"/>
              </a:rPr>
              <a:t> του ΔΠΘ και τη διαχείριση των </a:t>
            </a:r>
            <a:r>
              <a:rPr lang="el-GR" sz="2500" dirty="0" err="1">
                <a:latin typeface="Calibri" panose="020F0502020204030204" pitchFamily="34" charset="0"/>
                <a:ea typeface="Calibri" panose="020F0502020204030204" pitchFamily="34" charset="0"/>
                <a:cs typeface="Calibri" panose="020F0502020204030204" pitchFamily="34" charset="0"/>
              </a:rPr>
              <a:t>social</a:t>
            </a:r>
            <a:r>
              <a:rPr lang="el-GR" sz="2500" dirty="0">
                <a:latin typeface="Calibri" panose="020F0502020204030204" pitchFamily="34" charset="0"/>
                <a:ea typeface="Calibri" panose="020F0502020204030204" pitchFamily="34" charset="0"/>
                <a:cs typeface="Calibri" panose="020F0502020204030204" pitchFamily="34" charset="0"/>
              </a:rPr>
              <a:t> </a:t>
            </a:r>
            <a:r>
              <a:rPr lang="el-GR" sz="2500" dirty="0" err="1">
                <a:latin typeface="Calibri" panose="020F0502020204030204" pitchFamily="34" charset="0"/>
                <a:ea typeface="Calibri" panose="020F0502020204030204" pitchFamily="34" charset="0"/>
                <a:cs typeface="Calibri" panose="020F0502020204030204" pitchFamily="34" charset="0"/>
              </a:rPr>
              <a:t>media</a:t>
            </a:r>
            <a:r>
              <a:rPr lang="el-GR" sz="2500" dirty="0">
                <a:latin typeface="Calibri" panose="020F0502020204030204" pitchFamily="34" charset="0"/>
                <a:ea typeface="Calibri" panose="020F0502020204030204" pitchFamily="34" charset="0"/>
                <a:cs typeface="Calibri" panose="020F0502020204030204" pitchFamily="34" charset="0"/>
              </a:rPr>
              <a:t> για την προβολή του προγράμματος.</a:t>
            </a:r>
          </a:p>
          <a:p>
            <a:pPr>
              <a:lnSpc>
                <a:spcPct val="120000"/>
              </a:lnSpc>
              <a:spcBef>
                <a:spcPts val="600"/>
              </a:spcBef>
            </a:pPr>
            <a:endParaRPr lang="el-GR" sz="1600" dirty="0">
              <a:latin typeface="Calibri" panose="020F0502020204030204" pitchFamily="34" charset="0"/>
              <a:ea typeface="Calibri" panose="020F0502020204030204" pitchFamily="34" charset="0"/>
              <a:cs typeface="Calibri" panose="020F0502020204030204" pitchFamily="34" charset="0"/>
            </a:endParaRPr>
          </a:p>
          <a:p>
            <a:pPr marL="0" indent="0">
              <a:lnSpc>
                <a:spcPct val="120000"/>
              </a:lnSpc>
              <a:spcBef>
                <a:spcPts val="600"/>
              </a:spcBef>
              <a:buNone/>
            </a:pPr>
            <a:r>
              <a:rPr lang="el-GR" sz="2500" dirty="0">
                <a:latin typeface="Calibri" panose="020F0502020204030204" pitchFamily="34" charset="0"/>
                <a:ea typeface="Calibri" panose="020F0502020204030204" pitchFamily="34" charset="0"/>
                <a:cs typeface="Calibri" panose="020F0502020204030204" pitchFamily="34" charset="0"/>
              </a:rPr>
              <a:t>Οι φοιτητές/</a:t>
            </a:r>
            <a:r>
              <a:rPr lang="el-GR" sz="2500" dirty="0" err="1">
                <a:latin typeface="Calibri" panose="020F0502020204030204" pitchFamily="34" charset="0"/>
                <a:ea typeface="Calibri" panose="020F0502020204030204" pitchFamily="34" charset="0"/>
                <a:cs typeface="Calibri" panose="020F0502020204030204" pitchFamily="34" charset="0"/>
              </a:rPr>
              <a:t>τριες</a:t>
            </a:r>
            <a:r>
              <a:rPr lang="el-GR" sz="2500" dirty="0">
                <a:latin typeface="Calibri" panose="020F0502020204030204" pitchFamily="34" charset="0"/>
                <a:ea typeface="Calibri" panose="020F0502020204030204" pitchFamily="34" charset="0"/>
                <a:cs typeface="Calibri" panose="020F0502020204030204" pitchFamily="34" charset="0"/>
              </a:rPr>
              <a:t> και τα μέλη του προσωπικού που ενδιαφέρονται να συμμετάσχουν στο πρόγραμμα Erasmus+ απευθύνονται στο Γραφείο Erasmus+ για:</a:t>
            </a:r>
          </a:p>
          <a:p>
            <a:pPr marL="273050" indent="-7938">
              <a:lnSpc>
                <a:spcPct val="120000"/>
              </a:lnSpc>
              <a:spcBef>
                <a:spcPts val="600"/>
              </a:spcBef>
              <a:buNone/>
            </a:pPr>
            <a:r>
              <a:rPr lang="el-GR" sz="2500" dirty="0">
                <a:latin typeface="Calibri" panose="020F0502020204030204" pitchFamily="34" charset="0"/>
                <a:ea typeface="Calibri" panose="020F0502020204030204" pitchFamily="34" charset="0"/>
                <a:cs typeface="Calibri" panose="020F0502020204030204" pitchFamily="34" charset="0"/>
              </a:rPr>
              <a:t>α) Ενημέρωση σχετικά με τις οδηγίες του Προγράμματος.</a:t>
            </a:r>
          </a:p>
          <a:p>
            <a:pPr marL="273050" indent="-7938">
              <a:lnSpc>
                <a:spcPct val="120000"/>
              </a:lnSpc>
              <a:spcBef>
                <a:spcPts val="600"/>
              </a:spcBef>
              <a:buNone/>
            </a:pPr>
            <a:r>
              <a:rPr lang="el-GR" sz="2500" dirty="0">
                <a:latin typeface="Calibri" panose="020F0502020204030204" pitchFamily="34" charset="0"/>
                <a:ea typeface="Calibri" panose="020F0502020204030204" pitchFamily="34" charset="0"/>
                <a:cs typeface="Calibri" panose="020F0502020204030204" pitchFamily="34" charset="0"/>
              </a:rPr>
              <a:t>β) Κατάθεση των απαραίτητων εγγράφων για την καταβολή των επιχορηγήσεων πριν και μετά την περίοδο κινητικότητας.</a:t>
            </a:r>
          </a:p>
          <a:p>
            <a:pPr marL="265112" indent="0">
              <a:lnSpc>
                <a:spcPct val="120000"/>
              </a:lnSpc>
              <a:spcBef>
                <a:spcPts val="600"/>
              </a:spcBef>
              <a:buNone/>
            </a:pPr>
            <a:r>
              <a:rPr lang="el-GR" sz="2500" dirty="0">
                <a:latin typeface="Calibri" panose="020F0502020204030204" pitchFamily="34" charset="0"/>
                <a:ea typeface="Calibri" panose="020F0502020204030204" pitchFamily="34" charset="0"/>
                <a:cs typeface="Calibri" panose="020F0502020204030204" pitchFamily="34" charset="0"/>
              </a:rPr>
              <a:t>γ) Βεβαιώσεις συμμετοχής στο Πρόγραμμα.</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7" name="Ορθογώνιο 6"/>
          <p:cNvSpPr/>
          <p:nvPr/>
        </p:nvSpPr>
        <p:spPr>
          <a:xfrm>
            <a:off x="2120901" y="1052736"/>
            <a:ext cx="4977084"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Διάρθρωση αρμοδιοτήτων</a:t>
            </a:r>
          </a:p>
        </p:txBody>
      </p:sp>
      <p:pic>
        <p:nvPicPr>
          <p:cNvPr id="8" name="Εικόνα 7">
            <a:extLst>
              <a:ext uri="{FF2B5EF4-FFF2-40B4-BE49-F238E27FC236}">
                <a16:creationId xmlns:a16="http://schemas.microsoft.com/office/drawing/2014/main" id="{1AC08469-A4FF-4122-A12E-46457CF081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2534217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917664" y="2295058"/>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Αρμοδιότητες Επιτροπής </a:t>
            </a:r>
            <a:r>
              <a:rPr lang="en-US"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Erasmus</a:t>
            </a: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p>
        </p:txBody>
      </p:sp>
      <p:sp>
        <p:nvSpPr>
          <p:cNvPr id="2" name="Θέση περιεχομένου 1"/>
          <p:cNvSpPr>
            <a:spLocks noGrp="1"/>
          </p:cNvSpPr>
          <p:nvPr>
            <p:ph idx="1"/>
          </p:nvPr>
        </p:nvSpPr>
        <p:spPr>
          <a:xfrm>
            <a:off x="925866" y="3072875"/>
            <a:ext cx="7408333" cy="3092430"/>
          </a:xfrm>
        </p:spPr>
        <p:txBody>
          <a:bodyPr>
            <a:normAutofit/>
          </a:bodyPr>
          <a:lstStyle/>
          <a:p>
            <a:pPr lvl="0">
              <a:buClr>
                <a:schemeClr val="accent2"/>
              </a:buClr>
            </a:pPr>
            <a:r>
              <a:rPr lang="el-GR" sz="1800" dirty="0">
                <a:latin typeface="Calibri" panose="020F0502020204030204" pitchFamily="34" charset="0"/>
                <a:ea typeface="Calibri" panose="020F0502020204030204" pitchFamily="34" charset="0"/>
                <a:cs typeface="Calibri" panose="020F0502020204030204" pitchFamily="34" charset="0"/>
              </a:rPr>
              <a:t>Κατανομή χρηματοδότησης / θέσεων κινητικότητας φοιτητών και προσωπικού στα Τμήματα</a:t>
            </a:r>
          </a:p>
          <a:p>
            <a:pPr lvl="0">
              <a:buClr>
                <a:schemeClr val="accent2"/>
              </a:buClr>
            </a:pPr>
            <a:r>
              <a:rPr lang="el-GR" sz="1800" dirty="0">
                <a:latin typeface="Calibri" panose="020F0502020204030204" pitchFamily="34" charset="0"/>
                <a:ea typeface="Calibri" panose="020F0502020204030204" pitchFamily="34" charset="0"/>
                <a:cs typeface="Calibri" panose="020F0502020204030204" pitchFamily="34" charset="0"/>
              </a:rPr>
              <a:t>Συντονισμός διαδικασιών επιλογής φοιτητών στα Τμήματα / έγκριση αποτελεσμάτων επιλογής</a:t>
            </a:r>
          </a:p>
          <a:p>
            <a:pPr>
              <a:buClr>
                <a:schemeClr val="accent2"/>
              </a:buClr>
            </a:pPr>
            <a:r>
              <a:rPr lang="el-GR" sz="1800" dirty="0">
                <a:latin typeface="Calibri" panose="020F0502020204030204" pitchFamily="34" charset="0"/>
                <a:ea typeface="Calibri" panose="020F0502020204030204" pitchFamily="34" charset="0"/>
                <a:cs typeface="Calibri" panose="020F0502020204030204" pitchFamily="34" charset="0"/>
              </a:rPr>
              <a:t>Διαμόρφωση κριτηρίων μοριοδότησης για την επιλογή του μετακινούμενου προσωπικού</a:t>
            </a:r>
            <a:endParaRPr lang="en-US" sz="1800" dirty="0">
              <a:latin typeface="Calibri" panose="020F0502020204030204" pitchFamily="34" charset="0"/>
              <a:ea typeface="Calibri" panose="020F0502020204030204" pitchFamily="34" charset="0"/>
              <a:cs typeface="Calibri" panose="020F0502020204030204" pitchFamily="34" charset="0"/>
            </a:endParaRPr>
          </a:p>
          <a:p>
            <a:pPr lvl="0">
              <a:buClr>
                <a:schemeClr val="accent2"/>
              </a:buClr>
            </a:pPr>
            <a:r>
              <a:rPr lang="el-GR" sz="1800" dirty="0">
                <a:latin typeface="Calibri" panose="020F0502020204030204" pitchFamily="34" charset="0"/>
                <a:ea typeface="Calibri" panose="020F0502020204030204" pitchFamily="34" charset="0"/>
                <a:cs typeface="Calibri" panose="020F0502020204030204" pitchFamily="34" charset="0"/>
              </a:rPr>
              <a:t>Συντονισμός επιλογής προσωπικού / αξιολόγηση και μοριοδότηση αιτήσεων / επιλογή αιτήσεων </a:t>
            </a:r>
          </a:p>
          <a:p>
            <a:pPr lvl="0">
              <a:buClr>
                <a:schemeClr val="accent2"/>
              </a:buClr>
            </a:pPr>
            <a:r>
              <a:rPr lang="el-GR" sz="1800" dirty="0">
                <a:latin typeface="Calibri" panose="020F0502020204030204" pitchFamily="34" charset="0"/>
                <a:ea typeface="Calibri" panose="020F0502020204030204" pitchFamily="34" charset="0"/>
                <a:cs typeface="Calibri" panose="020F0502020204030204" pitchFamily="34" charset="0"/>
              </a:rPr>
              <a:t>Εξέταση ενστάσεων, αντιμετώπιση/επίλυση ειδικών περιπτώσεων και σοβαρών προβλημάτων </a:t>
            </a:r>
          </a:p>
          <a:p>
            <a:pPr lvl="0"/>
            <a:endParaRPr lang="el-GR" sz="2000" dirty="0"/>
          </a:p>
        </p:txBody>
      </p:sp>
      <p:sp>
        <p:nvSpPr>
          <p:cNvPr id="7" name="Ορθογώνιο 6"/>
          <p:cNvSpPr/>
          <p:nvPr/>
        </p:nvSpPr>
        <p:spPr>
          <a:xfrm>
            <a:off x="2120901" y="1052736"/>
            <a:ext cx="4977084"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Διάρθρωση αρμοδιοτήτων</a:t>
            </a:r>
          </a:p>
        </p:txBody>
      </p:sp>
      <p:pic>
        <p:nvPicPr>
          <p:cNvPr id="8" name="Εικόνα 7">
            <a:extLst>
              <a:ext uri="{FF2B5EF4-FFF2-40B4-BE49-F238E27FC236}">
                <a16:creationId xmlns:a16="http://schemas.microsoft.com/office/drawing/2014/main" id="{E15F0D90-1E4D-45B8-96AF-0D23639E9F6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1720887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909463" y="2132857"/>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Αρμοδιότητες Συντονιστών Τμημάτων (1)</a:t>
            </a:r>
          </a:p>
        </p:txBody>
      </p:sp>
      <p:sp>
        <p:nvSpPr>
          <p:cNvPr id="2" name="Θέση περιεχομένου 1"/>
          <p:cNvSpPr>
            <a:spLocks noGrp="1"/>
          </p:cNvSpPr>
          <p:nvPr>
            <p:ph idx="1"/>
          </p:nvPr>
        </p:nvSpPr>
        <p:spPr>
          <a:xfrm>
            <a:off x="611560" y="2636912"/>
            <a:ext cx="8136904" cy="4035896"/>
          </a:xfrm>
        </p:spPr>
        <p:txBody>
          <a:bodyPr>
            <a:normAutofit fontScale="77500" lnSpcReduction="20000"/>
          </a:bodyPr>
          <a:lstStyle/>
          <a:p>
            <a:pPr marL="0" indent="0">
              <a:lnSpc>
                <a:spcPct val="120000"/>
              </a:lnSpc>
              <a:spcBef>
                <a:spcPts val="600"/>
              </a:spcBef>
              <a:spcAft>
                <a:spcPts val="600"/>
              </a:spcAft>
              <a:buNone/>
            </a:pPr>
            <a:r>
              <a:rPr lang="el-GR" sz="2900" dirty="0">
                <a:latin typeface="Calibri" panose="020F0502020204030204" pitchFamily="34" charset="0"/>
                <a:ea typeface="Calibri" panose="020F0502020204030204" pitchFamily="34" charset="0"/>
                <a:cs typeface="Calibri" panose="020F0502020204030204" pitchFamily="34" charset="0"/>
              </a:rPr>
              <a:t>Εποπτεία, οργάνωση και συντονισμός της εισερχόμενης και εξερχόμενης κινητικότητας σε επίπεδο ακαδημαϊκού Τμήματος</a:t>
            </a:r>
          </a:p>
          <a:p>
            <a:pPr marL="265113" indent="-265113">
              <a:lnSpc>
                <a:spcPct val="120000"/>
              </a:lnSpc>
              <a:buClr>
                <a:schemeClr val="accent2"/>
              </a:buClr>
              <a:buFont typeface="+mj-lt"/>
              <a:buAutoNum type="arabicPeriod"/>
            </a:pPr>
            <a:r>
              <a:rPr lang="el-GR" sz="2300" dirty="0">
                <a:latin typeface="Calibri" panose="020F0502020204030204" pitchFamily="34" charset="0"/>
                <a:ea typeface="Calibri" panose="020F0502020204030204" pitchFamily="34" charset="0"/>
                <a:cs typeface="Calibri" panose="020F0502020204030204" pitchFamily="34" charset="0"/>
              </a:rPr>
              <a:t>είναι υπεύθυνοι/</a:t>
            </a:r>
            <a:r>
              <a:rPr lang="el-GR" sz="2300" dirty="0" err="1">
                <a:latin typeface="Calibri" panose="020F0502020204030204" pitchFamily="34" charset="0"/>
                <a:ea typeface="Calibri" panose="020F0502020204030204" pitchFamily="34" charset="0"/>
                <a:cs typeface="Calibri" panose="020F0502020204030204" pitchFamily="34" charset="0"/>
              </a:rPr>
              <a:t>ες</a:t>
            </a:r>
            <a:r>
              <a:rPr lang="el-GR" sz="2300" dirty="0">
                <a:latin typeface="Calibri" panose="020F0502020204030204" pitchFamily="34" charset="0"/>
                <a:ea typeface="Calibri" panose="020F0502020204030204" pitchFamily="34" charset="0"/>
                <a:cs typeface="Calibri" panose="020F0502020204030204" pitchFamily="34" charset="0"/>
              </a:rPr>
              <a:t> για την επικοινωνία με τους φοιτητές/</a:t>
            </a:r>
            <a:r>
              <a:rPr lang="el-GR" sz="2300" dirty="0" err="1">
                <a:latin typeface="Calibri" panose="020F0502020204030204" pitchFamily="34" charset="0"/>
                <a:ea typeface="Calibri" panose="020F0502020204030204" pitchFamily="34" charset="0"/>
                <a:cs typeface="Calibri" panose="020F0502020204030204" pitchFamily="34" charset="0"/>
              </a:rPr>
              <a:t>τριες</a:t>
            </a:r>
            <a:r>
              <a:rPr lang="el-GR" sz="2300" dirty="0">
                <a:latin typeface="Calibri" panose="020F0502020204030204" pitchFamily="34" charset="0"/>
                <a:ea typeface="Calibri" panose="020F0502020204030204" pitchFamily="34" charset="0"/>
                <a:cs typeface="Calibri" panose="020F0502020204030204" pitchFamily="34" charset="0"/>
              </a:rPr>
              <a:t> και το προσωπικό εντός του Τμήματός τους.</a:t>
            </a:r>
          </a:p>
          <a:p>
            <a:pPr marL="265113" indent="-265113">
              <a:lnSpc>
                <a:spcPct val="120000"/>
              </a:lnSpc>
              <a:buClr>
                <a:schemeClr val="accent2"/>
              </a:buClr>
              <a:buFont typeface="+mj-lt"/>
              <a:buAutoNum type="arabicPeriod"/>
            </a:pPr>
            <a:r>
              <a:rPr lang="el-GR" sz="2300" dirty="0">
                <a:latin typeface="Calibri" panose="020F0502020204030204" pitchFamily="34" charset="0"/>
                <a:ea typeface="Calibri" panose="020F0502020204030204" pitchFamily="34" charset="0"/>
                <a:cs typeface="Calibri" panose="020F0502020204030204" pitchFamily="34" charset="0"/>
              </a:rPr>
              <a:t>διεκπεραιώνουν όλα τα θέματα που αφορούν στο Πρόγραμμα Erasmus+ στο οικείο Τμήμα, τόσο στον τομέα της κινητικότητας για σπουδές όσο και για την πρακτική Erasmus+,  </a:t>
            </a:r>
            <a:r>
              <a:rPr lang="el-GR" sz="2300" dirty="0" err="1">
                <a:latin typeface="Calibri" panose="020F0502020204030204" pitchFamily="34" charset="0"/>
                <a:ea typeface="Calibri" panose="020F0502020204030204" pitchFamily="34" charset="0"/>
                <a:cs typeface="Calibri" panose="020F0502020204030204" pitchFamily="34" charset="0"/>
              </a:rPr>
              <a:t>εισηγούμενοι</a:t>
            </a:r>
            <a:r>
              <a:rPr lang="el-GR" sz="2300" dirty="0">
                <a:latin typeface="Calibri" panose="020F0502020204030204" pitchFamily="34" charset="0"/>
                <a:ea typeface="Calibri" panose="020F0502020204030204" pitchFamily="34" charset="0"/>
                <a:cs typeface="Calibri" panose="020F0502020204030204" pitchFamily="34" charset="0"/>
              </a:rPr>
              <a:t> σχετικά προς τη Συνέλευση του Τμήματος, όπου αυτό απαιτείται.</a:t>
            </a:r>
          </a:p>
          <a:p>
            <a:pPr marL="265113" indent="-265113">
              <a:lnSpc>
                <a:spcPct val="120000"/>
              </a:lnSpc>
              <a:buClr>
                <a:schemeClr val="accent2"/>
              </a:buClr>
              <a:buFont typeface="+mj-lt"/>
              <a:buAutoNum type="arabicPeriod"/>
            </a:pPr>
            <a:r>
              <a:rPr lang="el-GR" sz="2300" dirty="0">
                <a:latin typeface="Calibri" panose="020F0502020204030204" pitchFamily="34" charset="0"/>
                <a:ea typeface="Calibri" panose="020F0502020204030204" pitchFamily="34" charset="0"/>
                <a:cs typeface="Calibri" panose="020F0502020204030204" pitchFamily="34" charset="0"/>
              </a:rPr>
              <a:t>βοηθούν τους φοιτητές/</a:t>
            </a:r>
            <a:r>
              <a:rPr lang="el-GR" sz="2300" dirty="0" err="1">
                <a:latin typeface="Calibri" panose="020F0502020204030204" pitchFamily="34" charset="0"/>
                <a:ea typeface="Calibri" panose="020F0502020204030204" pitchFamily="34" charset="0"/>
                <a:cs typeface="Calibri" panose="020F0502020204030204" pitchFamily="34" charset="0"/>
              </a:rPr>
              <a:t>τριες</a:t>
            </a:r>
            <a:r>
              <a:rPr lang="el-GR" sz="2300" dirty="0">
                <a:latin typeface="Calibri" panose="020F0502020204030204" pitchFamily="34" charset="0"/>
                <a:ea typeface="Calibri" panose="020F0502020204030204" pitchFamily="34" charset="0"/>
                <a:cs typeface="Calibri" panose="020F0502020204030204" pitchFamily="34" charset="0"/>
              </a:rPr>
              <a:t> στο σχεδιασμό της κινητικότητάς τους, εξηγούν τις προβλεπόμενες διαδικασίες, φροντίζουν για την ακαδημαϊκή αναγνώριση των πιστωτικών μονάδων ECTS από το οικείο Τμήμα και γενικά τους υποστηρίζουν και τους καθοδηγούν σε όλα τα στάδια της κινητικότητας.</a:t>
            </a:r>
          </a:p>
        </p:txBody>
      </p:sp>
      <p:sp>
        <p:nvSpPr>
          <p:cNvPr id="7" name="Ορθογώνιο 6"/>
          <p:cNvSpPr/>
          <p:nvPr/>
        </p:nvSpPr>
        <p:spPr>
          <a:xfrm>
            <a:off x="2120901" y="1052736"/>
            <a:ext cx="4977084"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Διάρθρωση αρμοδιοτήτων</a:t>
            </a:r>
          </a:p>
        </p:txBody>
      </p:sp>
      <p:pic>
        <p:nvPicPr>
          <p:cNvPr id="8" name="Εικόνα 7">
            <a:extLst>
              <a:ext uri="{FF2B5EF4-FFF2-40B4-BE49-F238E27FC236}">
                <a16:creationId xmlns:a16="http://schemas.microsoft.com/office/drawing/2014/main" id="{91D9F640-186F-4F9C-9D36-002F39627E0A}"/>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2464233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909463" y="2132857"/>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Αρμοδιότητες Συντονιστών Τμημάτων (2)</a:t>
            </a:r>
          </a:p>
        </p:txBody>
      </p:sp>
      <p:sp>
        <p:nvSpPr>
          <p:cNvPr id="2" name="Θέση περιεχομένου 1"/>
          <p:cNvSpPr>
            <a:spLocks noGrp="1"/>
          </p:cNvSpPr>
          <p:nvPr>
            <p:ph idx="1"/>
          </p:nvPr>
        </p:nvSpPr>
        <p:spPr>
          <a:xfrm>
            <a:off x="755576" y="2831848"/>
            <a:ext cx="7992887" cy="3672408"/>
          </a:xfrm>
        </p:spPr>
        <p:txBody>
          <a:bodyPr>
            <a:normAutofit/>
          </a:bodyPr>
          <a:lstStyle/>
          <a:p>
            <a:pPr marL="342900" indent="-342900">
              <a:buClr>
                <a:schemeClr val="accent2"/>
              </a:buClr>
              <a:buFont typeface="+mj-lt"/>
              <a:buAutoNum type="arabicPeriod" startAt="4"/>
            </a:pPr>
            <a:r>
              <a:rPr lang="el-GR" sz="1800" dirty="0">
                <a:latin typeface="Calibri" panose="020F0502020204030204" pitchFamily="34" charset="0"/>
                <a:ea typeface="Calibri" panose="020F0502020204030204" pitchFamily="34" charset="0"/>
                <a:cs typeface="Calibri" panose="020F0502020204030204" pitchFamily="34" charset="0"/>
              </a:rPr>
              <a:t>συντονίζουν τις διαδικασίες σύναψης ή </a:t>
            </a:r>
            <a:r>
              <a:rPr lang="el-GR" sz="1800" dirty="0" err="1">
                <a:latin typeface="Calibri" panose="020F0502020204030204" pitchFamily="34" charset="0"/>
                <a:ea typeface="Calibri" panose="020F0502020204030204" pitchFamily="34" charset="0"/>
                <a:cs typeface="Calibri" panose="020F0502020204030204" pitchFamily="34" charset="0"/>
              </a:rPr>
              <a:t>επικαιροποίησης</a:t>
            </a:r>
            <a:r>
              <a:rPr lang="el-GR" sz="1800" dirty="0">
                <a:latin typeface="Calibri" panose="020F0502020204030204" pitchFamily="34" charset="0"/>
                <a:ea typeface="Calibri" panose="020F0502020204030204" pitchFamily="34" charset="0"/>
                <a:cs typeface="Calibri" panose="020F0502020204030204" pitchFamily="34" charset="0"/>
              </a:rPr>
              <a:t> ή κατάργησης διμερών συμφωνιών με τα Τμήματα Ιδρυμάτων του εξωτερικού.</a:t>
            </a:r>
          </a:p>
          <a:p>
            <a:pPr marL="342900" indent="-342900">
              <a:buClr>
                <a:schemeClr val="accent2"/>
              </a:buClr>
              <a:buFont typeface="+mj-lt"/>
              <a:buAutoNum type="arabicPeriod" startAt="4"/>
            </a:pPr>
            <a:r>
              <a:rPr lang="el-GR" sz="1800" dirty="0">
                <a:latin typeface="Calibri" panose="020F0502020204030204" pitchFamily="34" charset="0"/>
                <a:ea typeface="Calibri" panose="020F0502020204030204" pitchFamily="34" charset="0"/>
                <a:cs typeface="Calibri" panose="020F0502020204030204" pitchFamily="34" charset="0"/>
              </a:rPr>
              <a:t>είναι υπεύθυνοι/</a:t>
            </a:r>
            <a:r>
              <a:rPr lang="el-GR" sz="1800" dirty="0" err="1">
                <a:latin typeface="Calibri" panose="020F0502020204030204" pitchFamily="34" charset="0"/>
                <a:ea typeface="Calibri" panose="020F0502020204030204" pitchFamily="34" charset="0"/>
                <a:cs typeface="Calibri" panose="020F0502020204030204" pitchFamily="34" charset="0"/>
              </a:rPr>
              <a:t>ες</a:t>
            </a:r>
            <a:r>
              <a:rPr lang="el-GR" sz="1800" dirty="0">
                <a:latin typeface="Calibri" panose="020F0502020204030204" pitchFamily="34" charset="0"/>
                <a:ea typeface="Calibri" panose="020F0502020204030204" pitchFamily="34" charset="0"/>
                <a:cs typeface="Calibri" panose="020F0502020204030204" pitchFamily="34" charset="0"/>
              </a:rPr>
              <a:t> για την έκδοση των πιστοποιητικών των εισερχομένων φοιτητών/τριών στο οικείο Τμήμα (για σπουδές ή πρακτική Erasmus+).</a:t>
            </a:r>
          </a:p>
          <a:p>
            <a:pPr marL="342900" indent="-342900">
              <a:buClr>
                <a:schemeClr val="accent2"/>
              </a:buClr>
              <a:buFont typeface="+mj-lt"/>
              <a:buAutoNum type="arabicPeriod" startAt="4"/>
            </a:pPr>
            <a:r>
              <a:rPr lang="el-GR" sz="1800" dirty="0">
                <a:latin typeface="Calibri" panose="020F0502020204030204" pitchFamily="34" charset="0"/>
                <a:ea typeface="Calibri" panose="020F0502020204030204" pitchFamily="34" charset="0"/>
                <a:cs typeface="Calibri" panose="020F0502020204030204" pitchFamily="34" charset="0"/>
              </a:rPr>
              <a:t>είναι υπεύθυνοι/</a:t>
            </a:r>
            <a:r>
              <a:rPr lang="el-GR" sz="1800" dirty="0" err="1">
                <a:latin typeface="Calibri" panose="020F0502020204030204" pitchFamily="34" charset="0"/>
                <a:ea typeface="Calibri" panose="020F0502020204030204" pitchFamily="34" charset="0"/>
                <a:cs typeface="Calibri" panose="020F0502020204030204" pitchFamily="34" charset="0"/>
              </a:rPr>
              <a:t>ες</a:t>
            </a:r>
            <a:r>
              <a:rPr lang="el-GR" sz="1800" dirty="0">
                <a:latin typeface="Calibri" panose="020F0502020204030204" pitchFamily="34" charset="0"/>
                <a:ea typeface="Calibri" panose="020F0502020204030204" pitchFamily="34" charset="0"/>
                <a:cs typeface="Calibri" panose="020F0502020204030204" pitchFamily="34" charset="0"/>
              </a:rPr>
              <a:t> για την έκδοση των πιστοποιητικών των εισερχομένων μελών προσωπικού στο οικείο Τμήμα (για διδασκαλία ή επιμόρφωση).</a:t>
            </a:r>
          </a:p>
          <a:p>
            <a:pPr marL="342900" indent="-342900">
              <a:buClr>
                <a:schemeClr val="accent2"/>
              </a:buClr>
              <a:buFont typeface="+mj-lt"/>
              <a:buAutoNum type="arabicPeriod" startAt="4"/>
            </a:pPr>
            <a:r>
              <a:rPr lang="el-GR" sz="1800" dirty="0">
                <a:latin typeface="Calibri" panose="020F0502020204030204" pitchFamily="34" charset="0"/>
                <a:ea typeface="Calibri" panose="020F0502020204030204" pitchFamily="34" charset="0"/>
                <a:cs typeface="Calibri" panose="020F0502020204030204" pitchFamily="34" charset="0"/>
              </a:rPr>
              <a:t>ενημερώνουν, υποστηρίζουν και ενθαρρύνουν την κινητικότητα φοιτητών/τριών και προσωπικού και υποστηρίζουν τις Ιδρυματικές δράσεις Erasmus+.</a:t>
            </a:r>
          </a:p>
          <a:p>
            <a:pPr marL="342900" indent="-342900">
              <a:buClr>
                <a:schemeClr val="accent2"/>
              </a:buClr>
              <a:buFont typeface="+mj-lt"/>
              <a:buAutoNum type="arabicPeriod" startAt="4"/>
            </a:pPr>
            <a:r>
              <a:rPr lang="el-GR" sz="1800" dirty="0">
                <a:latin typeface="Calibri" panose="020F0502020204030204" pitchFamily="34" charset="0"/>
                <a:ea typeface="Calibri" panose="020F0502020204030204" pitchFamily="34" charset="0"/>
                <a:cs typeface="Calibri" panose="020F0502020204030204" pitchFamily="34" charset="0"/>
              </a:rPr>
              <a:t>συνεργάζονται με το Γραφείο Erasmus+ και τις Γραμματείες του Τμήματός τους.</a:t>
            </a:r>
          </a:p>
        </p:txBody>
      </p:sp>
      <p:sp>
        <p:nvSpPr>
          <p:cNvPr id="7" name="Ορθογώνιο 6"/>
          <p:cNvSpPr/>
          <p:nvPr/>
        </p:nvSpPr>
        <p:spPr>
          <a:xfrm>
            <a:off x="2120901" y="1052736"/>
            <a:ext cx="4977084"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Διάρθρωση αρμοδιοτήτων</a:t>
            </a:r>
          </a:p>
        </p:txBody>
      </p:sp>
      <p:pic>
        <p:nvPicPr>
          <p:cNvPr id="8" name="Εικόνα 7">
            <a:extLst>
              <a:ext uri="{FF2B5EF4-FFF2-40B4-BE49-F238E27FC236}">
                <a16:creationId xmlns:a16="http://schemas.microsoft.com/office/drawing/2014/main" id="{91D9F640-186F-4F9C-9D36-002F39627E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3714407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332657"/>
            <a:ext cx="2016225" cy="5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Ορθογώνιο 4"/>
          <p:cNvSpPr/>
          <p:nvPr/>
        </p:nvSpPr>
        <p:spPr>
          <a:xfrm>
            <a:off x="909463" y="2132857"/>
            <a:ext cx="7424736" cy="461665"/>
          </a:xfrm>
          <a:prstGeom prst="rect">
            <a:avLst/>
          </a:prstGeom>
        </p:spPr>
        <p:txBody>
          <a:bodyPr wrap="square">
            <a:spAutoFit/>
          </a:bodyPr>
          <a:lstStyle/>
          <a:p>
            <a:pPr marL="457200" indent="-457200">
              <a:buFont typeface="Wingdings" panose="05000000000000000000" pitchFamily="2" charset="2"/>
              <a:buChar char="Ø"/>
            </a:pPr>
            <a:r>
              <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Διαχείριση Συμφωνιών </a:t>
            </a:r>
            <a:r>
              <a:rPr lang="el-GR"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a:t>
            </a:r>
            <a:r>
              <a:rPr lang="en-US" sz="20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Inter-Institutional Agreements)</a:t>
            </a:r>
            <a:endParaRPr lang="el-GR" sz="2400"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2" name="Θέση περιεχομένου 1"/>
          <p:cNvSpPr>
            <a:spLocks noGrp="1"/>
          </p:cNvSpPr>
          <p:nvPr>
            <p:ph idx="1"/>
          </p:nvPr>
        </p:nvSpPr>
        <p:spPr>
          <a:xfrm>
            <a:off x="1043608" y="2770724"/>
            <a:ext cx="7408333" cy="3902084"/>
          </a:xfrm>
        </p:spPr>
        <p:txBody>
          <a:bodyPr>
            <a:normAutofit fontScale="47500" lnSpcReduction="20000"/>
          </a:bodyPr>
          <a:lstStyle/>
          <a:p>
            <a:pPr marL="0" indent="0" algn="just">
              <a:lnSpc>
                <a:spcPct val="110000"/>
              </a:lnSpc>
              <a:buNone/>
            </a:pPr>
            <a:r>
              <a:rPr lang="en-US" sz="3800" dirty="0">
                <a:latin typeface="Calibri" panose="020F0502020204030204" pitchFamily="34" charset="0"/>
                <a:ea typeface="Calibri" panose="020F0502020204030204" pitchFamily="34" charset="0"/>
                <a:cs typeface="Calibri" panose="020F0502020204030204" pitchFamily="34" charset="0"/>
              </a:rPr>
              <a:t>“</a:t>
            </a:r>
            <a:r>
              <a:rPr lang="en-US" sz="3800" b="1" dirty="0">
                <a:latin typeface="Calibri" panose="020F0502020204030204" pitchFamily="34" charset="0"/>
                <a:ea typeface="Calibri" panose="020F0502020204030204" pitchFamily="34" charset="0"/>
                <a:cs typeface="Calibri" panose="020F0502020204030204" pitchFamily="34" charset="0"/>
              </a:rPr>
              <a:t>Selection of partner institutions</a:t>
            </a:r>
            <a:endParaRPr lang="el-GR" sz="3800" b="1"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110000"/>
              </a:lnSpc>
              <a:buNone/>
            </a:pPr>
            <a:r>
              <a:rPr lang="en-US" sz="3800" dirty="0">
                <a:latin typeface="Calibri" panose="020F0502020204030204" pitchFamily="34" charset="0"/>
                <a:ea typeface="Calibri" panose="020F0502020204030204" pitchFamily="34" charset="0"/>
                <a:cs typeface="Calibri" panose="020F0502020204030204" pitchFamily="34" charset="0"/>
              </a:rPr>
              <a:t>It is suggested to make exchange agreements with institutions:</a:t>
            </a:r>
            <a:endParaRPr lang="el-GR" sz="3800" dirty="0">
              <a:latin typeface="Calibri" panose="020F0502020204030204" pitchFamily="34" charset="0"/>
              <a:ea typeface="Calibri" panose="020F0502020204030204" pitchFamily="34" charset="0"/>
              <a:cs typeface="Calibri" panose="020F0502020204030204" pitchFamily="34" charset="0"/>
            </a:endParaRPr>
          </a:p>
          <a:p>
            <a:pPr lvl="0" algn="just">
              <a:lnSpc>
                <a:spcPct val="110000"/>
              </a:lnSpc>
              <a:buClr>
                <a:schemeClr val="accent2"/>
              </a:buClr>
              <a:buFont typeface="Arial" panose="020B0604020202020204" pitchFamily="34" charset="0"/>
              <a:buChar char="•"/>
            </a:pPr>
            <a:r>
              <a:rPr lang="en-US" sz="3800" dirty="0">
                <a:latin typeface="Calibri" panose="020F0502020204030204" pitchFamily="34" charset="0"/>
                <a:ea typeface="Calibri" panose="020F0502020204030204" pitchFamily="34" charset="0"/>
                <a:cs typeface="Calibri" panose="020F0502020204030204" pitchFamily="34" charset="0"/>
              </a:rPr>
              <a:t>that offer transparent descriptions of their </a:t>
            </a:r>
            <a:r>
              <a:rPr lang="en-US" sz="3800" dirty="0" err="1">
                <a:latin typeface="Calibri" panose="020F0502020204030204" pitchFamily="34" charset="0"/>
                <a:ea typeface="Calibri" panose="020F0502020204030204" pitchFamily="34" charset="0"/>
                <a:cs typeface="Calibri" panose="020F0502020204030204" pitchFamily="34" charset="0"/>
              </a:rPr>
              <a:t>programmes</a:t>
            </a:r>
            <a:r>
              <a:rPr lang="en-US" sz="3800" dirty="0">
                <a:latin typeface="Calibri" panose="020F0502020204030204" pitchFamily="34" charset="0"/>
                <a:ea typeface="Calibri" panose="020F0502020204030204" pitchFamily="34" charset="0"/>
                <a:cs typeface="Calibri" panose="020F0502020204030204" pitchFamily="34" charset="0"/>
              </a:rPr>
              <a:t>, including learning outcomes, credits, learning and teaching approaches and assessment methods;</a:t>
            </a:r>
            <a:endParaRPr lang="el-GR" sz="3800" dirty="0">
              <a:latin typeface="Calibri" panose="020F0502020204030204" pitchFamily="34" charset="0"/>
              <a:ea typeface="Calibri" panose="020F0502020204030204" pitchFamily="34" charset="0"/>
              <a:cs typeface="Calibri" panose="020F0502020204030204" pitchFamily="34" charset="0"/>
            </a:endParaRPr>
          </a:p>
          <a:p>
            <a:pPr lvl="0" algn="just">
              <a:lnSpc>
                <a:spcPct val="110000"/>
              </a:lnSpc>
              <a:buClr>
                <a:schemeClr val="accent2"/>
              </a:buClr>
              <a:buFont typeface="Arial" panose="020B0604020202020204" pitchFamily="34" charset="0"/>
              <a:buChar char="•"/>
            </a:pPr>
            <a:r>
              <a:rPr lang="en-US" sz="3800" dirty="0">
                <a:latin typeface="Calibri" panose="020F0502020204030204" pitchFamily="34" charset="0"/>
                <a:ea typeface="Calibri" panose="020F0502020204030204" pitchFamily="34" charset="0"/>
                <a:cs typeface="Calibri" panose="020F0502020204030204" pitchFamily="34" charset="0"/>
              </a:rPr>
              <a:t>whose learning, teaching and assessment procedures can be accepted by the sending institution without requiring the student to take any additional work or examination;</a:t>
            </a:r>
            <a:endParaRPr lang="el-GR" sz="3800" dirty="0">
              <a:latin typeface="Calibri" panose="020F0502020204030204" pitchFamily="34" charset="0"/>
              <a:ea typeface="Calibri" panose="020F0502020204030204" pitchFamily="34" charset="0"/>
              <a:cs typeface="Calibri" panose="020F0502020204030204" pitchFamily="34" charset="0"/>
            </a:endParaRPr>
          </a:p>
          <a:p>
            <a:pPr lvl="0" algn="just">
              <a:lnSpc>
                <a:spcPct val="110000"/>
              </a:lnSpc>
              <a:buClr>
                <a:schemeClr val="accent2"/>
              </a:buClr>
              <a:buFont typeface="Arial" panose="020B0604020202020204" pitchFamily="34" charset="0"/>
              <a:buChar char="•"/>
            </a:pPr>
            <a:r>
              <a:rPr lang="en-US" sz="3800" dirty="0">
                <a:latin typeface="Calibri" panose="020F0502020204030204" pitchFamily="34" charset="0"/>
                <a:ea typeface="Calibri" panose="020F0502020204030204" pitchFamily="34" charset="0"/>
                <a:cs typeface="Calibri" panose="020F0502020204030204" pitchFamily="34" charset="0"/>
              </a:rPr>
              <a:t>that are duly quality assured according to their respective national systems.</a:t>
            </a:r>
            <a:endParaRPr lang="el-GR" sz="3800"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110000"/>
              </a:lnSpc>
              <a:buNone/>
            </a:pPr>
            <a:r>
              <a:rPr lang="en-US" sz="3800" dirty="0">
                <a:latin typeface="Calibri" panose="020F0502020204030204" pitchFamily="34" charset="0"/>
                <a:ea typeface="Calibri" panose="020F0502020204030204" pitchFamily="34" charset="0"/>
                <a:cs typeface="Calibri" panose="020F0502020204030204" pitchFamily="34" charset="0"/>
              </a:rPr>
              <a:t>Agreements may not only be made with institutions offering similar </a:t>
            </a:r>
            <a:r>
              <a:rPr lang="en-US" sz="3800" dirty="0" err="1">
                <a:latin typeface="Calibri" panose="020F0502020204030204" pitchFamily="34" charset="0"/>
                <a:ea typeface="Calibri" panose="020F0502020204030204" pitchFamily="34" charset="0"/>
                <a:cs typeface="Calibri" panose="020F0502020204030204" pitchFamily="34" charset="0"/>
              </a:rPr>
              <a:t>programmes</a:t>
            </a:r>
            <a:r>
              <a:rPr lang="en-US" sz="3800" dirty="0">
                <a:latin typeface="Calibri" panose="020F0502020204030204" pitchFamily="34" charset="0"/>
                <a:ea typeface="Calibri" panose="020F0502020204030204" pitchFamily="34" charset="0"/>
                <a:cs typeface="Calibri" panose="020F0502020204030204" pitchFamily="34" charset="0"/>
              </a:rPr>
              <a:t>, but also with those providing </a:t>
            </a:r>
            <a:r>
              <a:rPr lang="en-US" sz="3800" dirty="0" err="1">
                <a:latin typeface="Calibri" panose="020F0502020204030204" pitchFamily="34" charset="0"/>
                <a:ea typeface="Calibri" panose="020F0502020204030204" pitchFamily="34" charset="0"/>
                <a:cs typeface="Calibri" panose="020F0502020204030204" pitchFamily="34" charset="0"/>
              </a:rPr>
              <a:t>programmes</a:t>
            </a:r>
            <a:r>
              <a:rPr lang="en-US" sz="3800" dirty="0">
                <a:latin typeface="Calibri" panose="020F0502020204030204" pitchFamily="34" charset="0"/>
                <a:ea typeface="Calibri" panose="020F0502020204030204" pitchFamily="34" charset="0"/>
                <a:cs typeface="Calibri" panose="020F0502020204030204" pitchFamily="34" charset="0"/>
              </a:rPr>
              <a:t> that are complementary.  ”</a:t>
            </a:r>
            <a:endParaRPr lang="el-GR" sz="3800" dirty="0">
              <a:latin typeface="Calibri" panose="020F0502020204030204" pitchFamily="34" charset="0"/>
              <a:ea typeface="Calibri" panose="020F0502020204030204" pitchFamily="34" charset="0"/>
              <a:cs typeface="Calibri" panose="020F0502020204030204" pitchFamily="34" charset="0"/>
            </a:endParaRPr>
          </a:p>
          <a:p>
            <a:pPr marL="0" lvl="0" indent="0" algn="r">
              <a:buNone/>
            </a:pPr>
            <a:r>
              <a:rPr lang="el-GR" dirty="0">
                <a:latin typeface="Calibri" panose="020F0502020204030204" pitchFamily="34" charset="0"/>
                <a:ea typeface="Calibri" panose="020F0502020204030204" pitchFamily="34" charset="0"/>
                <a:cs typeface="Calibri" panose="020F0502020204030204" pitchFamily="34" charset="0"/>
              </a:rPr>
              <a:t>  </a:t>
            </a:r>
            <a:r>
              <a:rPr lang="en-US" sz="29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ECTS Erasmus Guide 2015, </a:t>
            </a:r>
            <a:r>
              <a:rPr lang="el-GR" sz="2900" kern="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σελ. 37)</a:t>
            </a:r>
          </a:p>
          <a:p>
            <a:pPr marL="0" lvl="0" indent="0">
              <a:buNone/>
            </a:pPr>
            <a:endParaRPr lang="el-GR" dirty="0"/>
          </a:p>
        </p:txBody>
      </p:sp>
      <p:sp>
        <p:nvSpPr>
          <p:cNvPr id="7" name="Ορθογώνιο 6"/>
          <p:cNvSpPr/>
          <p:nvPr/>
        </p:nvSpPr>
        <p:spPr>
          <a:xfrm>
            <a:off x="1331640" y="1052736"/>
            <a:ext cx="6624736" cy="584775"/>
          </a:xfrm>
          <a:prstGeom prst="rect">
            <a:avLst/>
          </a:prstGeom>
        </p:spPr>
        <p:txBody>
          <a:bodyPr wrap="square">
            <a:spAutoFit/>
          </a:bodyPr>
          <a:lstStyle/>
          <a:p>
            <a:r>
              <a:rPr lang="el-GR" sz="3200" dirty="0">
                <a:solidFill>
                  <a:schemeClr val="bg1"/>
                </a:solidFill>
                <a:latin typeface="Calibri" panose="020F0502020204030204" pitchFamily="34" charset="0"/>
                <a:ea typeface="Calibri" panose="020F0502020204030204" pitchFamily="34" charset="0"/>
                <a:cs typeface="Calibri" panose="020F0502020204030204" pitchFamily="34" charset="0"/>
              </a:rPr>
              <a:t>Αρμοδιότητες Συντονιστών Τμημάτων</a:t>
            </a:r>
          </a:p>
        </p:txBody>
      </p:sp>
      <p:pic>
        <p:nvPicPr>
          <p:cNvPr id="8" name="Εικόνα 7">
            <a:extLst>
              <a:ext uri="{FF2B5EF4-FFF2-40B4-BE49-F238E27FC236}">
                <a16:creationId xmlns:a16="http://schemas.microsoft.com/office/drawing/2014/main" id="{50E94F5F-DA1A-4A4F-8CA0-782AF29EEC7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6100980"/>
            <a:ext cx="648072" cy="571828"/>
          </a:xfrm>
          <a:prstGeom prst="rect">
            <a:avLst/>
          </a:prstGeom>
        </p:spPr>
      </p:pic>
    </p:spTree>
    <p:extLst>
      <p:ext uri="{BB962C8B-B14F-4D97-AF65-F5344CB8AC3E}">
        <p14:creationId xmlns:p14="http://schemas.microsoft.com/office/powerpoint/2010/main" val="18539060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υματομορφή">
  <a:themeElements>
    <a:clrScheme name="Κυματομορφή">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υματομορφή">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υματομορφή">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3016</TotalTime>
  <Words>2489</Words>
  <Application>Microsoft Office PowerPoint</Application>
  <PresentationFormat>Προβολή στην οθόνη (4:3)</PresentationFormat>
  <Paragraphs>253</Paragraphs>
  <Slides>30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30</vt:i4>
      </vt:variant>
    </vt:vector>
  </HeadingPairs>
  <TitlesOfParts>
    <vt:vector size="37" baseType="lpstr">
      <vt:lpstr>Arial</vt:lpstr>
      <vt:lpstr>Calibri</vt:lpstr>
      <vt:lpstr>Candara</vt:lpstr>
      <vt:lpstr>Ink Free</vt:lpstr>
      <vt:lpstr>Symbol</vt:lpstr>
      <vt:lpstr>Wingdings</vt:lpstr>
      <vt:lpstr>Κυματομορφή</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Φοιτητές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Ευχαριστούμε για την προσοχή σας !</vt:lpstr>
    </vt:vector>
  </TitlesOfParts>
  <Company>Δ.Π.Θ.</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ΔΗΜΟΚΡΙΤΕΙΟ ΠΑΝΕΠΙΣΤΗΜΙΟ ΘΡΑΚΗΣ</dc:title>
  <dc:creator>Ελένη Μαυρίδου</dc:creator>
  <cp:lastModifiedBy>Eleni Mavridou</cp:lastModifiedBy>
  <cp:revision>306</cp:revision>
  <dcterms:created xsi:type="dcterms:W3CDTF">2015-03-06T13:48:05Z</dcterms:created>
  <dcterms:modified xsi:type="dcterms:W3CDTF">2026-01-20T07:47:16Z</dcterms:modified>
</cp:coreProperties>
</file>