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2"/>
  </p:sldMasterIdLst>
  <p:notesMasterIdLst>
    <p:notesMasterId r:id="rId19"/>
  </p:notesMasterIdLst>
  <p:handoutMasterIdLst>
    <p:handoutMasterId r:id="rId20"/>
  </p:handoutMasterIdLst>
  <p:sldIdLst>
    <p:sldId id="256" r:id="rId3"/>
    <p:sldId id="257" r:id="rId4"/>
    <p:sldId id="265" r:id="rId5"/>
    <p:sldId id="269" r:id="rId6"/>
    <p:sldId id="270" r:id="rId7"/>
    <p:sldId id="271" r:id="rId8"/>
    <p:sldId id="266" r:id="rId9"/>
    <p:sldId id="272" r:id="rId10"/>
    <p:sldId id="273" r:id="rId11"/>
    <p:sldId id="275" r:id="rId12"/>
    <p:sldId id="267" r:id="rId13"/>
    <p:sldId id="274" r:id="rId14"/>
    <p:sldId id="276" r:id="rId15"/>
    <p:sldId id="268" r:id="rId16"/>
    <p:sldId id="259" r:id="rId17"/>
    <p:sldId id="260" r:id="rId18"/>
  </p:sldIdLst>
  <p:sldSz cx="12192000" cy="6858000"/>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B4EB5"/>
    <a:srgbClr val="FFCC00"/>
    <a:srgbClr val="FFFF66"/>
    <a:srgbClr val="76B74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00" autoAdjust="0"/>
  </p:normalViewPr>
  <p:slideViewPr>
    <p:cSldViewPr>
      <p:cViewPr varScale="1">
        <p:scale>
          <a:sx n="73" d="100"/>
          <a:sy n="73" d="100"/>
        </p:scale>
        <p:origin x="816"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t" anchorCtr="0" compatLnSpc="1">
            <a:prstTxWarp prst="textNoShape">
              <a:avLst/>
            </a:prstTxWarp>
          </a:bodyPr>
          <a:lstStyle>
            <a:lvl1pPr defTabSz="930275">
              <a:defRPr kumimoji="1" sz="1200">
                <a:latin typeface="Tahoma" charset="0"/>
              </a:defRPr>
            </a:lvl1pPr>
          </a:lstStyle>
          <a:p>
            <a:endParaRPr lang="el-GR"/>
          </a:p>
        </p:txBody>
      </p:sp>
      <p:sp>
        <p:nvSpPr>
          <p:cNvPr id="19459" name="Rectangle 3"/>
          <p:cNvSpPr>
            <a:spLocks noGrp="1" noChangeArrowheads="1"/>
          </p:cNvSpPr>
          <p:nvPr>
            <p:ph type="dt" sz="quarter"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t" anchorCtr="0" compatLnSpc="1">
            <a:prstTxWarp prst="textNoShape">
              <a:avLst/>
            </a:prstTxWarp>
          </a:bodyPr>
          <a:lstStyle>
            <a:lvl1pPr algn="r" defTabSz="930275">
              <a:defRPr kumimoji="1" sz="1200">
                <a:latin typeface="Tahoma" charset="0"/>
              </a:defRPr>
            </a:lvl1pPr>
          </a:lstStyle>
          <a:p>
            <a:endParaRPr lang="el-GR"/>
          </a:p>
        </p:txBody>
      </p:sp>
      <p:sp>
        <p:nvSpPr>
          <p:cNvPr id="19460" name="Rectangle 4"/>
          <p:cNvSpPr>
            <a:spLocks noGrp="1" noChangeArrowheads="1"/>
          </p:cNvSpPr>
          <p:nvPr>
            <p:ph type="ftr" sz="quarter" idx="2"/>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b" anchorCtr="0" compatLnSpc="1">
            <a:prstTxWarp prst="textNoShape">
              <a:avLst/>
            </a:prstTxWarp>
          </a:bodyPr>
          <a:lstStyle>
            <a:lvl1pPr defTabSz="930275">
              <a:defRPr kumimoji="1" sz="1200">
                <a:latin typeface="Tahoma" charset="0"/>
              </a:defRPr>
            </a:lvl1pPr>
          </a:lstStyle>
          <a:p>
            <a:endParaRPr lang="el-GR"/>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b" anchorCtr="0" compatLnSpc="1">
            <a:prstTxWarp prst="textNoShape">
              <a:avLst/>
            </a:prstTxWarp>
          </a:bodyPr>
          <a:lstStyle>
            <a:lvl1pPr algn="r" defTabSz="930275">
              <a:defRPr kumimoji="1" sz="1200">
                <a:latin typeface="Tahoma" charset="0"/>
              </a:defRPr>
            </a:lvl1pPr>
          </a:lstStyle>
          <a:p>
            <a:fld id="{587BB25C-C39C-4D7E-ADF1-90A06C09BED4}" type="slidenum">
              <a:rPr lang="el-GR"/>
              <a:pPr/>
              <a:t>‹#›</a:t>
            </a:fld>
            <a:endParaRPr lang="el-GR"/>
          </a:p>
        </p:txBody>
      </p:sp>
    </p:spTree>
    <p:extLst>
      <p:ext uri="{BB962C8B-B14F-4D97-AF65-F5344CB8AC3E}">
        <p14:creationId xmlns:p14="http://schemas.microsoft.com/office/powerpoint/2010/main" val="279910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t" anchorCtr="0" compatLnSpc="1">
            <a:prstTxWarp prst="textNoShape">
              <a:avLst/>
            </a:prstTxWarp>
          </a:bodyPr>
          <a:lstStyle>
            <a:lvl1pPr defTabSz="930275">
              <a:defRPr kumimoji="1" sz="1000" i="1">
                <a:latin typeface="Tahoma" charset="0"/>
              </a:defRPr>
            </a:lvl1pPr>
          </a:lstStyle>
          <a:p>
            <a:r>
              <a:rPr lang="el-GR"/>
              <a:t>*</a:t>
            </a:r>
            <a:endParaRPr lang="el-GR" sz="1200" i="0"/>
          </a:p>
        </p:txBody>
      </p:sp>
      <p:sp>
        <p:nvSpPr>
          <p:cNvPr id="2051" name="Rectangle 3"/>
          <p:cNvSpPr>
            <a:spLocks noGrp="1" noChangeArrowheads="1"/>
          </p:cNvSpPr>
          <p:nvPr>
            <p:ph type="dt" idx="1"/>
          </p:nvPr>
        </p:nvSpPr>
        <p:spPr bwMode="auto">
          <a:xfrm>
            <a:off x="3965575"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t" anchorCtr="0" compatLnSpc="1">
            <a:prstTxWarp prst="textNoShape">
              <a:avLst/>
            </a:prstTxWarp>
          </a:bodyPr>
          <a:lstStyle>
            <a:lvl1pPr algn="r" defTabSz="930275">
              <a:defRPr kumimoji="1" sz="1000" i="1">
                <a:latin typeface="Tahoma" charset="0"/>
              </a:defRPr>
            </a:lvl1pPr>
          </a:lstStyle>
          <a:p>
            <a:r>
              <a:rPr lang="el-GR"/>
              <a:t>07/16/96</a:t>
            </a:r>
            <a:endParaRPr lang="el-GR" sz="1200" i="0"/>
          </a:p>
        </p:txBody>
      </p:sp>
      <p:sp>
        <p:nvSpPr>
          <p:cNvPr id="2052" name="Rectangle 4"/>
          <p:cNvSpPr>
            <a:spLocks noGrp="1" noRot="1" noChangeAspect="1" noChangeArrowheads="1" noTextEdit="1"/>
          </p:cNvSpPr>
          <p:nvPr>
            <p:ph type="sldImg" idx="2"/>
          </p:nvPr>
        </p:nvSpPr>
        <p:spPr bwMode="auto">
          <a:xfrm>
            <a:off x="404813" y="696913"/>
            <a:ext cx="6188075"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675" tIns="46840" rIns="93675" bIns="46840" numCol="1" anchor="t" anchorCtr="0" compatLnSpc="1">
            <a:prstTxWarp prst="textNoShape">
              <a:avLst/>
            </a:prstTxWarp>
          </a:bodyPr>
          <a:lstStyle/>
          <a:p>
            <a:pPr lvl="0"/>
            <a:r>
              <a:rPr lang="el-GR"/>
              <a:t>Κάντε κλικ για να επεξεργαστείτε το στυλ κειμένου του υποδείγματος</a:t>
            </a:r>
          </a:p>
          <a:p>
            <a:pPr lvl="1"/>
            <a:r>
              <a:rPr lang="el-GR"/>
              <a:t>Δευτέρου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b" anchorCtr="0" compatLnSpc="1">
            <a:prstTxWarp prst="textNoShape">
              <a:avLst/>
            </a:prstTxWarp>
          </a:bodyPr>
          <a:lstStyle>
            <a:lvl1pPr defTabSz="930275">
              <a:defRPr kumimoji="1" sz="1000" i="1">
                <a:latin typeface="Tahoma" charset="0"/>
              </a:defRPr>
            </a:lvl1pPr>
          </a:lstStyle>
          <a:p>
            <a:r>
              <a:rPr lang="el-GR"/>
              <a:t>*</a:t>
            </a:r>
            <a:endParaRPr lang="el-GR" sz="1200" i="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9381" tIns="0" rIns="19381" bIns="0" numCol="1" anchor="b" anchorCtr="0" compatLnSpc="1">
            <a:prstTxWarp prst="textNoShape">
              <a:avLst/>
            </a:prstTxWarp>
          </a:bodyPr>
          <a:lstStyle>
            <a:lvl1pPr algn="r" defTabSz="930275">
              <a:defRPr kumimoji="1" sz="1000" i="1">
                <a:latin typeface="Tahoma" charset="0"/>
              </a:defRPr>
            </a:lvl1pPr>
          </a:lstStyle>
          <a:p>
            <a:r>
              <a:rPr lang="el-GR"/>
              <a:t>##</a:t>
            </a:r>
            <a:endParaRPr lang="el-GR" sz="1200" i="0"/>
          </a:p>
        </p:txBody>
      </p:sp>
    </p:spTree>
    <p:extLst>
      <p:ext uri="{BB962C8B-B14F-4D97-AF65-F5344CB8AC3E}">
        <p14:creationId xmlns:p14="http://schemas.microsoft.com/office/powerpoint/2010/main" val="221095823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a:t>*</a:t>
            </a:r>
            <a:endParaRPr lang="el-GR" sz="1200" i="0"/>
          </a:p>
        </p:txBody>
      </p:sp>
      <p:sp>
        <p:nvSpPr>
          <p:cNvPr id="5" name="Rectangle 3"/>
          <p:cNvSpPr>
            <a:spLocks noGrp="1" noChangeArrowheads="1"/>
          </p:cNvSpPr>
          <p:nvPr>
            <p:ph type="dt" idx="1"/>
          </p:nvPr>
        </p:nvSpPr>
        <p:spPr>
          <a:ln/>
        </p:spPr>
        <p:txBody>
          <a:bodyPr/>
          <a:lstStyle/>
          <a:p>
            <a:r>
              <a:rPr lang="el-GR"/>
              <a:t>07/16/96</a:t>
            </a:r>
            <a:endParaRPr lang="el-GR" sz="1200" i="0"/>
          </a:p>
        </p:txBody>
      </p:sp>
      <p:sp>
        <p:nvSpPr>
          <p:cNvPr id="6" name="Rectangle 6"/>
          <p:cNvSpPr>
            <a:spLocks noGrp="1" noChangeArrowheads="1"/>
          </p:cNvSpPr>
          <p:nvPr>
            <p:ph type="ftr" sz="quarter" idx="4"/>
          </p:nvPr>
        </p:nvSpPr>
        <p:spPr>
          <a:ln/>
        </p:spPr>
        <p:txBody>
          <a:bodyPr/>
          <a:lstStyle/>
          <a:p>
            <a:r>
              <a:rPr lang="el-GR"/>
              <a:t>*</a:t>
            </a:r>
            <a:endParaRPr lang="el-GR" sz="1200" i="0"/>
          </a:p>
        </p:txBody>
      </p:sp>
      <p:sp>
        <p:nvSpPr>
          <p:cNvPr id="7" name="Rectangle 7"/>
          <p:cNvSpPr>
            <a:spLocks noGrp="1" noChangeArrowheads="1"/>
          </p:cNvSpPr>
          <p:nvPr>
            <p:ph type="sldNum" sz="quarter" idx="5"/>
          </p:nvPr>
        </p:nvSpPr>
        <p:spPr>
          <a:ln/>
        </p:spPr>
        <p:txBody>
          <a:bodyPr/>
          <a:lstStyle/>
          <a:p>
            <a:r>
              <a:rPr lang="el-GR"/>
              <a:t>##</a:t>
            </a:r>
            <a:endParaRPr lang="el-GR" sz="1200" i="0"/>
          </a:p>
        </p:txBody>
      </p:sp>
      <p:sp>
        <p:nvSpPr>
          <p:cNvPr id="21506" name="Rectangle 2"/>
          <p:cNvSpPr>
            <a:spLocks noGrp="1" noRot="1" noChangeAspect="1" noChangeArrowheads="1" noTextEdit="1"/>
          </p:cNvSpPr>
          <p:nvPr>
            <p:ph type="sldImg"/>
          </p:nvPr>
        </p:nvSpPr>
        <p:spPr>
          <a:xfrm>
            <a:off x="404813" y="696913"/>
            <a:ext cx="6188075" cy="3481387"/>
          </a:xfrm>
          <a:ln/>
        </p:spPr>
      </p:sp>
      <p:sp>
        <p:nvSpPr>
          <p:cNvPr id="21507"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5842" name="Group 2"/>
          <p:cNvGrpSpPr>
            <a:grpSpLocks/>
          </p:cNvGrpSpPr>
          <p:nvPr/>
        </p:nvGrpSpPr>
        <p:grpSpPr bwMode="auto">
          <a:xfrm>
            <a:off x="1" y="2438401"/>
            <a:ext cx="12012084"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2" name="Rectangle 12"/>
          <p:cNvSpPr>
            <a:spLocks noGrp="1" noChangeArrowheads="1"/>
          </p:cNvSpPr>
          <p:nvPr>
            <p:ph type="ctrTitle"/>
          </p:nvPr>
        </p:nvSpPr>
        <p:spPr>
          <a:xfrm>
            <a:off x="1320800" y="1676400"/>
            <a:ext cx="10363200" cy="1462088"/>
          </a:xfrm>
        </p:spPr>
        <p:txBody>
          <a:bodyPr/>
          <a:lstStyle>
            <a:lvl1pPr>
              <a:defRPr/>
            </a:lvl1pPr>
          </a:lstStyle>
          <a:p>
            <a:pPr lvl="0"/>
            <a:r>
              <a:rPr lang="el-GR" noProof="0"/>
              <a:t>Κάντε κλικ για να επεξεργαστείτε τον τίτλο υποδείγματος</a:t>
            </a:r>
          </a:p>
        </p:txBody>
      </p:sp>
      <p:sp>
        <p:nvSpPr>
          <p:cNvPr id="35853"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l-GR" noProof="0"/>
              <a:t>Κάντε κλικ για να επεξεργαστείτε τον υπότιτλο του υποδείγματος</a:t>
            </a:r>
          </a:p>
        </p:txBody>
      </p:sp>
      <p:sp>
        <p:nvSpPr>
          <p:cNvPr id="35854"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endParaRPr lang="el-GR"/>
          </a:p>
        </p:txBody>
      </p:sp>
      <p:sp>
        <p:nvSpPr>
          <p:cNvPr id="35855"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l-GR"/>
          </a:p>
        </p:txBody>
      </p:sp>
      <p:sp>
        <p:nvSpPr>
          <p:cNvPr id="35856"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0B9455B8-26BC-4941-8A45-B7355D0D0FA0}"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173E07F9-0A56-41C1-9088-09F2A430C328}" type="slidenum">
              <a:rPr lang="el-GR"/>
              <a:pPr/>
              <a:t>‹#›</a:t>
            </a:fld>
            <a:endParaRPr lang="el-GR"/>
          </a:p>
        </p:txBody>
      </p:sp>
    </p:spTree>
    <p:extLst>
      <p:ext uri="{BB962C8B-B14F-4D97-AF65-F5344CB8AC3E}">
        <p14:creationId xmlns:p14="http://schemas.microsoft.com/office/powerpoint/2010/main" val="135775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334993D8-E7B3-41B4-8D34-489232771AC8}" type="slidenum">
              <a:rPr lang="el-GR"/>
              <a:pPr/>
              <a:t>‹#›</a:t>
            </a:fld>
            <a:endParaRPr lang="el-GR"/>
          </a:p>
        </p:txBody>
      </p:sp>
    </p:spTree>
    <p:extLst>
      <p:ext uri="{BB962C8B-B14F-4D97-AF65-F5344CB8AC3E}">
        <p14:creationId xmlns:p14="http://schemas.microsoft.com/office/powerpoint/2010/main" val="158108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7F22D9CB-61B7-493E-8D88-8B0DFF1A1441}" type="slidenum">
              <a:rPr lang="el-GR"/>
              <a:pPr/>
              <a:t>‹#›</a:t>
            </a:fld>
            <a:endParaRPr lang="el-GR"/>
          </a:p>
        </p:txBody>
      </p:sp>
    </p:spTree>
    <p:extLst>
      <p:ext uri="{BB962C8B-B14F-4D97-AF65-F5344CB8AC3E}">
        <p14:creationId xmlns:p14="http://schemas.microsoft.com/office/powerpoint/2010/main" val="394370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5736BB9F-DA71-495D-8EA4-8B97D29E5BCE}" type="slidenum">
              <a:rPr lang="el-GR"/>
              <a:pPr/>
              <a:t>‹#›</a:t>
            </a:fld>
            <a:endParaRPr lang="el-GR"/>
          </a:p>
        </p:txBody>
      </p:sp>
    </p:spTree>
    <p:extLst>
      <p:ext uri="{BB962C8B-B14F-4D97-AF65-F5344CB8AC3E}">
        <p14:creationId xmlns:p14="http://schemas.microsoft.com/office/powerpoint/2010/main" val="335471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23B2B202-0C9C-40DA-A8EB-FB7FB9A8F572}" type="slidenum">
              <a:rPr lang="el-GR"/>
              <a:pPr/>
              <a:t>‹#›</a:t>
            </a:fld>
            <a:endParaRPr lang="el-GR"/>
          </a:p>
        </p:txBody>
      </p:sp>
    </p:spTree>
    <p:extLst>
      <p:ext uri="{BB962C8B-B14F-4D97-AF65-F5344CB8AC3E}">
        <p14:creationId xmlns:p14="http://schemas.microsoft.com/office/powerpoint/2010/main" val="428115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FE73B45F-CADF-4AEA-A35B-9D2362B1DE3B}" type="slidenum">
              <a:rPr lang="el-GR"/>
              <a:pPr/>
              <a:t>‹#›</a:t>
            </a:fld>
            <a:endParaRPr lang="el-GR"/>
          </a:p>
        </p:txBody>
      </p:sp>
    </p:spTree>
    <p:extLst>
      <p:ext uri="{BB962C8B-B14F-4D97-AF65-F5344CB8AC3E}">
        <p14:creationId xmlns:p14="http://schemas.microsoft.com/office/powerpoint/2010/main" val="19742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E1E59721-B0AF-464E-B8B9-24A7C3B36D5D}" type="slidenum">
              <a:rPr lang="el-GR"/>
              <a:pPr/>
              <a:t>‹#›</a:t>
            </a:fld>
            <a:endParaRPr lang="el-GR"/>
          </a:p>
        </p:txBody>
      </p:sp>
    </p:spTree>
    <p:extLst>
      <p:ext uri="{BB962C8B-B14F-4D97-AF65-F5344CB8AC3E}">
        <p14:creationId xmlns:p14="http://schemas.microsoft.com/office/powerpoint/2010/main" val="296118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D05B2808-3035-4BC8-9A8A-DEB33D37524F}" type="slidenum">
              <a:rPr lang="el-GR"/>
              <a:pPr/>
              <a:t>‹#›</a:t>
            </a:fld>
            <a:endParaRPr lang="el-GR"/>
          </a:p>
        </p:txBody>
      </p:sp>
    </p:spTree>
    <p:extLst>
      <p:ext uri="{BB962C8B-B14F-4D97-AF65-F5344CB8AC3E}">
        <p14:creationId xmlns:p14="http://schemas.microsoft.com/office/powerpoint/2010/main" val="208835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B52DE6E7-4A5E-4377-BBF6-E1A047AA7C87}" type="slidenum">
              <a:rPr lang="el-GR"/>
              <a:pPr/>
              <a:t>‹#›</a:t>
            </a:fld>
            <a:endParaRPr lang="el-GR"/>
          </a:p>
        </p:txBody>
      </p:sp>
    </p:spTree>
    <p:extLst>
      <p:ext uri="{BB962C8B-B14F-4D97-AF65-F5344CB8AC3E}">
        <p14:creationId xmlns:p14="http://schemas.microsoft.com/office/powerpoint/2010/main" val="25812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l-GR"/>
              <a:t>Κάντε κλικ για να επεξεργαστείτε τον τίτλο υποδείγματος</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F3A2EA4B-23B4-4094-9C91-98210728D9CC}" type="slidenum">
              <a:rPr lang="el-GR"/>
              <a:pPr/>
              <a:t>‹#›</a:t>
            </a:fld>
            <a:endParaRPr lang="el-GR"/>
          </a:p>
        </p:txBody>
      </p:sp>
    </p:spTree>
    <p:extLst>
      <p:ext uri="{BB962C8B-B14F-4D97-AF65-F5344CB8AC3E}">
        <p14:creationId xmlns:p14="http://schemas.microsoft.com/office/powerpoint/2010/main" val="213914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l-GR" sz="2400">
              <a:latin typeface="Tahoma" charset="0"/>
            </a:endParaRPr>
          </a:p>
        </p:txBody>
      </p:sp>
      <p:sp>
        <p:nvSpPr>
          <p:cNvPr id="34819"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l-GR" sz="2400">
              <a:latin typeface="Tahoma" charset="0"/>
            </a:endParaRPr>
          </a:p>
        </p:txBody>
      </p:sp>
      <p:sp>
        <p:nvSpPr>
          <p:cNvPr id="34820"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l-GR" sz="2400">
              <a:latin typeface="Tahoma" charset="0"/>
            </a:endParaRPr>
          </a:p>
        </p:txBody>
      </p:sp>
      <p:sp>
        <p:nvSpPr>
          <p:cNvPr id="34821"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l-GR" sz="2400">
              <a:latin typeface="Tahoma" charset="0"/>
            </a:endParaRPr>
          </a:p>
        </p:txBody>
      </p:sp>
      <p:sp>
        <p:nvSpPr>
          <p:cNvPr id="34822"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l-GR" sz="2400">
              <a:latin typeface="Tahoma" charset="0"/>
            </a:endParaRPr>
          </a:p>
        </p:txBody>
      </p:sp>
      <p:sp>
        <p:nvSpPr>
          <p:cNvPr id="34823"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l-GR" sz="2400">
              <a:latin typeface="Tahoma" charset="0"/>
            </a:endParaRPr>
          </a:p>
        </p:txBody>
      </p:sp>
      <p:sp>
        <p:nvSpPr>
          <p:cNvPr id="34824"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l-GR" sz="2400">
              <a:latin typeface="Tahoma" charset="0"/>
            </a:endParaRPr>
          </a:p>
        </p:txBody>
      </p:sp>
      <p:sp>
        <p:nvSpPr>
          <p:cNvPr id="34825"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l-GR"/>
              <a:t>Κάντε κλικ για να επεξεργαστείτε το στυλ τίτλου του υποδείγματος</a:t>
            </a:r>
          </a:p>
        </p:txBody>
      </p:sp>
      <p:sp>
        <p:nvSpPr>
          <p:cNvPr id="34826"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το στυλ κειμένου του υποδείγματος</a:t>
            </a:r>
          </a:p>
          <a:p>
            <a:pPr lvl="1"/>
            <a:r>
              <a:rPr lang="el-GR"/>
              <a:t>Δευτέρου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4827"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endParaRPr lang="el-GR"/>
          </a:p>
        </p:txBody>
      </p:sp>
      <p:sp>
        <p:nvSpPr>
          <p:cNvPr id="34828"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el-GR"/>
          </a:p>
        </p:txBody>
      </p:sp>
      <p:sp>
        <p:nvSpPr>
          <p:cNvPr id="34829"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fld id="{BD16EB94-D2C3-4326-8AD9-B98E5B5C4593}"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defRPr>
      </a:lvl2pPr>
      <a:lvl3pPr algn="l" rtl="0" eaLnBrk="1" fontAlgn="base" hangingPunct="1">
        <a:spcBef>
          <a:spcPct val="0"/>
        </a:spcBef>
        <a:spcAft>
          <a:spcPct val="0"/>
        </a:spcAft>
        <a:defRPr sz="4400">
          <a:solidFill>
            <a:schemeClr val="tx2"/>
          </a:solidFill>
          <a:latin typeface="Tahoma" charset="0"/>
        </a:defRPr>
      </a:lvl3pPr>
      <a:lvl4pPr algn="l" rtl="0" eaLnBrk="1" fontAlgn="base" hangingPunct="1">
        <a:spcBef>
          <a:spcPct val="0"/>
        </a:spcBef>
        <a:spcAft>
          <a:spcPct val="0"/>
        </a:spcAft>
        <a:defRPr sz="4400">
          <a:solidFill>
            <a:schemeClr val="tx2"/>
          </a:solidFill>
          <a:latin typeface="Tahoma" charset="0"/>
        </a:defRPr>
      </a:lvl4pPr>
      <a:lvl5pPr algn="l" rtl="0" eaLnBrk="1" fontAlgn="base" hangingPunct="1">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t&amp;source=web&amp;rct=j&amp;opi=89978449&amp;url=https://education.ec.europa.eu/sites/default/files/document-library-docs/ects-users-guide_en.pdf&amp;ved=2ahUKEwiC2ZndlZCSAxU3hv0HHRfQGAQQFnoECAwQAQ&amp;usg=AOvVaw13CG-A-EPqzkpPI5ltaUSm" TargetMode="External"/><Relationship Id="rId2" Type="http://schemas.openxmlformats.org/officeDocument/2006/relationships/hyperlink" Target="https://erasmus.duth.gr/?page_id=42"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t&amp;source=web&amp;rct=j&amp;opi=89978449&amp;url=https://education.ec.europa.eu/sites/default/files/document-library-docs/ects-users-guide_en.pdf&amp;ved=2ahUKEwiC2ZndlZCSAxU3hv0HHRfQGAQQFnoECAwQAQ&amp;usg=AOvVaw13CG-A-EPqzkpPI5ltaUSm" TargetMode="External"/><Relationship Id="rId2" Type="http://schemas.openxmlformats.org/officeDocument/2006/relationships/hyperlink" Target="https://erasmus.duth.gr/?page_id=42"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t&amp;source=web&amp;rct=j&amp;opi=89978449&amp;url=https://education.ec.europa.eu/sites/default/files/document-library-docs/ects-users-guide_en.pdf&amp;ved=2ahUKEwiC2ZndlZCSAxU3hv0HHRfQGAQQFnoECAwQAQ&amp;usg=AOvVaw13CG-A-EPqzkpPI5ltaUSm" TargetMode="External"/><Relationship Id="rId2" Type="http://schemas.openxmlformats.org/officeDocument/2006/relationships/hyperlink" Target="https://erasmus.duth.gr/?page_id=42"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t&amp;source=web&amp;rct=j&amp;opi=89978449&amp;url=https://education.ec.europa.eu/sites/default/files/document-library-docs/ects-users-guide_en.pdf&amp;ved=2ahUKEwiC2ZndlZCSAxU3hv0HHRfQGAQQFnoECAwQAQ&amp;usg=AOvVaw13CG-A-EPqzkpPI5ltaUSm" TargetMode="External"/><Relationship Id="rId2" Type="http://schemas.openxmlformats.org/officeDocument/2006/relationships/hyperlink" Target="https://erasmus.duth.gr/?page_id=42"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duth.gr/wp-content/uploads/2025/05/P-9.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duth.gr/wp-content/uploads/2025/05/P-9.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duth.gr/wp-content/uploads/2025/05/P-9.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4101" name="Rectangle 5"/>
          <p:cNvSpPr>
            <a:spLocks noGrp="1" noChangeArrowheads="1"/>
          </p:cNvSpPr>
          <p:nvPr>
            <p:ph type="subTitle" idx="1"/>
          </p:nvPr>
        </p:nvSpPr>
        <p:spPr>
          <a:xfrm>
            <a:off x="911424" y="5621005"/>
            <a:ext cx="3456384" cy="904339"/>
          </a:xfrm>
        </p:spPr>
        <p:txBody>
          <a:bodyPr/>
          <a:lstStyle/>
          <a:p>
            <a:pPr algn="l">
              <a:spcAft>
                <a:spcPts val="0"/>
              </a:spcAft>
            </a:pPr>
            <a:r>
              <a:rPr lang="el-GR"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Συνάντηση  Συντονιστών </a:t>
            </a:r>
            <a:r>
              <a:rPr lang="en-US"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Erasmus</a:t>
            </a:r>
            <a:r>
              <a:rPr lang="el-GR"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ΔΠΘ</a:t>
            </a:r>
            <a:endParaRPr lang="en-US"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algn="l">
              <a:spcAft>
                <a:spcPts val="0"/>
              </a:spcAft>
            </a:pPr>
            <a:r>
              <a:rPr lang="el-GR"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Κομοτηνή, </a:t>
            </a:r>
            <a:r>
              <a:rPr lang="en-US"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2</a:t>
            </a:r>
            <a:r>
              <a:rPr lang="el-GR"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7</a:t>
            </a:r>
            <a:r>
              <a:rPr lang="en-US"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 </a:t>
            </a:r>
            <a:r>
              <a:rPr lang="el-GR" sz="16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Ιανουαρίου 2026</a:t>
            </a:r>
          </a:p>
          <a:p>
            <a:pPr algn="l">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Ελένη Μαυρίδου, Τμήμα Διεθνών Σχέσεων ΔΠΘ</a:t>
            </a:r>
            <a:endParaRPr lang="el-GR" sz="13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E7E512ED-AD49-4134-942B-0447E50726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D05C9E04-F95D-435E-80A4-3C0A1A272B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Καλές</a:t>
            </a:r>
            <a:r>
              <a:rPr lang="el-GR" dirty="0">
                <a:latin typeface="Calibri" panose="020F0502020204030204" pitchFamily="34" charset="0"/>
                <a:ea typeface="Calibri" panose="020F0502020204030204" pitchFamily="34" charset="0"/>
                <a:cs typeface="Calibri" panose="020F0502020204030204" pitchFamily="34" charset="0"/>
              </a:rPr>
              <a:t> και κακές πρακτικές</a:t>
            </a: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pic>
        <p:nvPicPr>
          <p:cNvPr id="3" name="Εικόνα 2">
            <a:extLst>
              <a:ext uri="{FF2B5EF4-FFF2-40B4-BE49-F238E27FC236}">
                <a16:creationId xmlns:a16="http://schemas.microsoft.com/office/drawing/2014/main" id="{C06D3AA3-ECD6-4AAA-B7D5-46A56D98F8B6}"/>
              </a:ext>
            </a:extLst>
          </p:cNvPr>
          <p:cNvPicPr>
            <a:picLocks noChangeAspect="1"/>
          </p:cNvPicPr>
          <p:nvPr/>
        </p:nvPicPr>
        <p:blipFill>
          <a:blip r:embed="rId4"/>
          <a:stretch>
            <a:fillRect/>
          </a:stretch>
        </p:blipFill>
        <p:spPr>
          <a:xfrm>
            <a:off x="4943872" y="2904011"/>
            <a:ext cx="3934918" cy="3837357"/>
          </a:xfrm>
          <a:prstGeom prst="rect">
            <a:avLst/>
          </a:prstGeom>
          <a:ln>
            <a:solidFill>
              <a:schemeClr val="tx1"/>
            </a:solidFill>
          </a:ln>
        </p:spPr>
      </p:pic>
      <p:sp>
        <p:nvSpPr>
          <p:cNvPr id="7" name="TextBox 6">
            <a:extLst>
              <a:ext uri="{FF2B5EF4-FFF2-40B4-BE49-F238E27FC236}">
                <a16:creationId xmlns:a16="http://schemas.microsoft.com/office/drawing/2014/main" id="{EB185193-E0F7-47E5-BD4E-6DC57378020E}"/>
              </a:ext>
            </a:extLst>
          </p:cNvPr>
          <p:cNvSpPr txBox="1"/>
          <p:nvPr/>
        </p:nvSpPr>
        <p:spPr>
          <a:xfrm>
            <a:off x="1991544" y="3420737"/>
            <a:ext cx="2736308" cy="923330"/>
          </a:xfrm>
          <a:prstGeom prst="rect">
            <a:avLst/>
          </a:prstGeom>
          <a:noFill/>
        </p:spPr>
        <p:txBody>
          <a:bodyPr wrap="square" rtlCol="0">
            <a:spAutoFit/>
          </a:bodyPr>
          <a:lstStyle/>
          <a:p>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Απόφαση Συνέλευσης ΠΡΙΝ την κινητικότητα των φοιτητών</a:t>
            </a:r>
          </a:p>
        </p:txBody>
      </p:sp>
    </p:spTree>
    <p:extLst>
      <p:ext uri="{BB962C8B-B14F-4D97-AF65-F5344CB8AC3E}">
        <p14:creationId xmlns:p14="http://schemas.microsoft.com/office/powerpoint/2010/main" val="186792560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Καλές και </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κακές</a:t>
            </a:r>
            <a:r>
              <a:rPr lang="el-GR" dirty="0">
                <a:latin typeface="Calibri" panose="020F0502020204030204" pitchFamily="34" charset="0"/>
                <a:ea typeface="Calibri" panose="020F0502020204030204" pitchFamily="34" charset="0"/>
                <a:cs typeface="Calibri" panose="020F0502020204030204" pitchFamily="34" charset="0"/>
              </a:rPr>
              <a:t> πρακτικές</a:t>
            </a: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pic>
        <p:nvPicPr>
          <p:cNvPr id="2" name="Εικόνα 1">
            <a:extLst>
              <a:ext uri="{FF2B5EF4-FFF2-40B4-BE49-F238E27FC236}">
                <a16:creationId xmlns:a16="http://schemas.microsoft.com/office/drawing/2014/main" id="{5FF86619-AA79-41AB-A866-C07FE2A2C355}"/>
              </a:ext>
            </a:extLst>
          </p:cNvPr>
          <p:cNvPicPr>
            <a:picLocks noChangeAspect="1"/>
          </p:cNvPicPr>
          <p:nvPr/>
        </p:nvPicPr>
        <p:blipFill>
          <a:blip r:embed="rId4"/>
          <a:stretch>
            <a:fillRect/>
          </a:stretch>
        </p:blipFill>
        <p:spPr>
          <a:xfrm>
            <a:off x="374942" y="2826277"/>
            <a:ext cx="2963013" cy="3810863"/>
          </a:xfrm>
          <a:prstGeom prst="rect">
            <a:avLst/>
          </a:prstGeom>
        </p:spPr>
      </p:pic>
      <p:pic>
        <p:nvPicPr>
          <p:cNvPr id="6" name="Εικόνα 5">
            <a:extLst>
              <a:ext uri="{FF2B5EF4-FFF2-40B4-BE49-F238E27FC236}">
                <a16:creationId xmlns:a16="http://schemas.microsoft.com/office/drawing/2014/main" id="{A883AE45-2729-4A62-9BF5-A2059BE7D75D}"/>
              </a:ext>
            </a:extLst>
          </p:cNvPr>
          <p:cNvPicPr>
            <a:picLocks noChangeAspect="1"/>
          </p:cNvPicPr>
          <p:nvPr/>
        </p:nvPicPr>
        <p:blipFill>
          <a:blip r:embed="rId5"/>
          <a:stretch>
            <a:fillRect/>
          </a:stretch>
        </p:blipFill>
        <p:spPr>
          <a:xfrm>
            <a:off x="3437497" y="2808411"/>
            <a:ext cx="2697476" cy="1556693"/>
          </a:xfrm>
          <a:prstGeom prst="rect">
            <a:avLst/>
          </a:prstGeom>
        </p:spPr>
      </p:pic>
      <p:pic>
        <p:nvPicPr>
          <p:cNvPr id="8" name="Εικόνα 7">
            <a:extLst>
              <a:ext uri="{FF2B5EF4-FFF2-40B4-BE49-F238E27FC236}">
                <a16:creationId xmlns:a16="http://schemas.microsoft.com/office/drawing/2014/main" id="{DF6FD31B-EB84-4347-A1BE-FD79F0A09BC4}"/>
              </a:ext>
            </a:extLst>
          </p:cNvPr>
          <p:cNvPicPr>
            <a:picLocks noChangeAspect="1"/>
          </p:cNvPicPr>
          <p:nvPr/>
        </p:nvPicPr>
        <p:blipFill>
          <a:blip r:embed="rId6"/>
          <a:stretch>
            <a:fillRect/>
          </a:stretch>
        </p:blipFill>
        <p:spPr>
          <a:xfrm>
            <a:off x="6096000" y="2860159"/>
            <a:ext cx="3047577" cy="3541527"/>
          </a:xfrm>
          <a:prstGeom prst="rect">
            <a:avLst/>
          </a:prstGeom>
        </p:spPr>
      </p:pic>
      <p:pic>
        <p:nvPicPr>
          <p:cNvPr id="9" name="Εικόνα 8">
            <a:extLst>
              <a:ext uri="{FF2B5EF4-FFF2-40B4-BE49-F238E27FC236}">
                <a16:creationId xmlns:a16="http://schemas.microsoft.com/office/drawing/2014/main" id="{4BCEDBA5-D1A2-4E85-8A43-0CA48A8239A6}"/>
              </a:ext>
            </a:extLst>
          </p:cNvPr>
          <p:cNvPicPr>
            <a:picLocks noChangeAspect="1"/>
          </p:cNvPicPr>
          <p:nvPr/>
        </p:nvPicPr>
        <p:blipFill>
          <a:blip r:embed="rId7"/>
          <a:stretch>
            <a:fillRect/>
          </a:stretch>
        </p:blipFill>
        <p:spPr>
          <a:xfrm>
            <a:off x="9143576" y="2860159"/>
            <a:ext cx="2602917" cy="1817352"/>
          </a:xfrm>
          <a:prstGeom prst="rect">
            <a:avLst/>
          </a:prstGeom>
        </p:spPr>
      </p:pic>
      <p:sp>
        <p:nvSpPr>
          <p:cNvPr id="10" name="TextBox 9">
            <a:extLst>
              <a:ext uri="{FF2B5EF4-FFF2-40B4-BE49-F238E27FC236}">
                <a16:creationId xmlns:a16="http://schemas.microsoft.com/office/drawing/2014/main" id="{FE825F33-5998-4BAD-8B0D-92471B5A8B1D}"/>
              </a:ext>
            </a:extLst>
          </p:cNvPr>
          <p:cNvSpPr txBox="1"/>
          <p:nvPr/>
        </p:nvSpPr>
        <p:spPr>
          <a:xfrm rot="19896335">
            <a:off x="336720" y="4774222"/>
            <a:ext cx="2824240"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Table</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Α</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endPar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ct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12 </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μαθήματα -</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30,5 ECTS</a:t>
            </a:r>
            <a:endPar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0186BF4-2848-4D5C-8D6B-437447423A5F}"/>
              </a:ext>
            </a:extLst>
          </p:cNvPr>
          <p:cNvSpPr txBox="1"/>
          <p:nvPr/>
        </p:nvSpPr>
        <p:spPr>
          <a:xfrm rot="19896335">
            <a:off x="3202538" y="4759940"/>
            <a:ext cx="2824240"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Table</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B: </a:t>
            </a:r>
            <a:endPar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ct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1 </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μάθημα -</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7</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ECTS</a:t>
            </a:r>
            <a:endPar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770B0594-1AF4-4022-AB53-DFE442A07934}"/>
              </a:ext>
            </a:extLst>
          </p:cNvPr>
          <p:cNvSpPr txBox="1"/>
          <p:nvPr/>
        </p:nvSpPr>
        <p:spPr>
          <a:xfrm rot="19896335">
            <a:off x="5629813" y="4709066"/>
            <a:ext cx="3526860"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Table</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Α2</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endPar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ct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Deleted: 4 </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μαθήματα –</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11,5 ECTS</a:t>
            </a:r>
            <a:endPar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ct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Added: 5 </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μαθήματα</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 12 ECTS</a:t>
            </a:r>
          </a:p>
        </p:txBody>
      </p:sp>
      <p:sp>
        <p:nvSpPr>
          <p:cNvPr id="15" name="TextBox 14">
            <a:extLst>
              <a:ext uri="{FF2B5EF4-FFF2-40B4-BE49-F238E27FC236}">
                <a16:creationId xmlns:a16="http://schemas.microsoft.com/office/drawing/2014/main" id="{6BF28F53-6CF4-4E5C-A165-42F5E98B4FA0}"/>
              </a:ext>
            </a:extLst>
          </p:cNvPr>
          <p:cNvSpPr txBox="1"/>
          <p:nvPr/>
        </p:nvSpPr>
        <p:spPr>
          <a:xfrm rot="19896335">
            <a:off x="8916447" y="4820157"/>
            <a:ext cx="2824240"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Table</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B</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2</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endPar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ct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Deleted: 1 </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μάθημα -</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7</a:t>
            </a:r>
            <a:r>
              <a:rPr lang="en-US"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ECTS</a:t>
            </a:r>
            <a:endPar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561954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Καλές και </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κακές</a:t>
            </a:r>
            <a:r>
              <a:rPr lang="el-GR" dirty="0">
                <a:latin typeface="Calibri" panose="020F0502020204030204" pitchFamily="34" charset="0"/>
                <a:ea typeface="Calibri" panose="020F0502020204030204" pitchFamily="34" charset="0"/>
                <a:cs typeface="Calibri" panose="020F0502020204030204" pitchFamily="34" charset="0"/>
              </a:rPr>
              <a:t> πρακτικές</a:t>
            </a: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Εικόνα 2">
            <a:extLst>
              <a:ext uri="{FF2B5EF4-FFF2-40B4-BE49-F238E27FC236}">
                <a16:creationId xmlns:a16="http://schemas.microsoft.com/office/drawing/2014/main" id="{FE71ABAD-927F-4D57-AD41-807AE4665DC4}"/>
              </a:ext>
            </a:extLst>
          </p:cNvPr>
          <p:cNvPicPr>
            <a:picLocks noChangeAspect="1"/>
          </p:cNvPicPr>
          <p:nvPr/>
        </p:nvPicPr>
        <p:blipFill>
          <a:blip r:embed="rId3"/>
          <a:stretch>
            <a:fillRect/>
          </a:stretch>
        </p:blipFill>
        <p:spPr>
          <a:xfrm>
            <a:off x="372698" y="2959297"/>
            <a:ext cx="4498805" cy="1854821"/>
          </a:xfrm>
          <a:prstGeom prst="rect">
            <a:avLst/>
          </a:prstGeom>
          <a:ln>
            <a:solidFill>
              <a:schemeClr val="tx1"/>
            </a:solidFill>
          </a:ln>
        </p:spPr>
      </p:pic>
      <p:pic>
        <p:nvPicPr>
          <p:cNvPr id="11" name="Εικόνα 10">
            <a:extLst>
              <a:ext uri="{FF2B5EF4-FFF2-40B4-BE49-F238E27FC236}">
                <a16:creationId xmlns:a16="http://schemas.microsoft.com/office/drawing/2014/main" id="{6EA38BD1-CD5A-48B9-A94E-A63FBF491236}"/>
              </a:ext>
            </a:extLst>
          </p:cNvPr>
          <p:cNvPicPr>
            <a:picLocks noChangeAspect="1"/>
          </p:cNvPicPr>
          <p:nvPr/>
        </p:nvPicPr>
        <p:blipFill>
          <a:blip r:embed="rId4"/>
          <a:stretch>
            <a:fillRect/>
          </a:stretch>
        </p:blipFill>
        <p:spPr>
          <a:xfrm>
            <a:off x="282020" y="4814118"/>
            <a:ext cx="4680159" cy="761050"/>
          </a:xfrm>
          <a:prstGeom prst="rect">
            <a:avLst/>
          </a:prstGeom>
        </p:spPr>
      </p:pic>
      <p:pic>
        <p:nvPicPr>
          <p:cNvPr id="18" name="Εικόνα 17">
            <a:extLst>
              <a:ext uri="{FF2B5EF4-FFF2-40B4-BE49-F238E27FC236}">
                <a16:creationId xmlns:a16="http://schemas.microsoft.com/office/drawing/2014/main" id="{CEB8181E-84FE-4A15-9773-03E49A6E7D6F}"/>
              </a:ext>
            </a:extLst>
          </p:cNvPr>
          <p:cNvPicPr>
            <a:picLocks noChangeAspect="1"/>
          </p:cNvPicPr>
          <p:nvPr/>
        </p:nvPicPr>
        <p:blipFill>
          <a:blip r:embed="rId5"/>
          <a:stretch>
            <a:fillRect/>
          </a:stretch>
        </p:blipFill>
        <p:spPr>
          <a:xfrm>
            <a:off x="483567" y="5635244"/>
            <a:ext cx="4171624" cy="352354"/>
          </a:xfrm>
          <a:prstGeom prst="rect">
            <a:avLst/>
          </a:prstGeom>
        </p:spPr>
      </p:pic>
      <p:pic>
        <p:nvPicPr>
          <p:cNvPr id="19" name="Εικόνα 18">
            <a:extLst>
              <a:ext uri="{FF2B5EF4-FFF2-40B4-BE49-F238E27FC236}">
                <a16:creationId xmlns:a16="http://schemas.microsoft.com/office/drawing/2014/main" id="{AC4E766D-B313-43C0-92C9-8608AD35EB38}"/>
              </a:ext>
            </a:extLst>
          </p:cNvPr>
          <p:cNvPicPr>
            <a:picLocks noChangeAspect="1"/>
          </p:cNvPicPr>
          <p:nvPr/>
        </p:nvPicPr>
        <p:blipFill>
          <a:blip r:embed="rId6"/>
          <a:stretch>
            <a:fillRect/>
          </a:stretch>
        </p:blipFill>
        <p:spPr>
          <a:xfrm>
            <a:off x="479372" y="5992723"/>
            <a:ext cx="4196781" cy="327185"/>
          </a:xfrm>
          <a:prstGeom prst="rect">
            <a:avLst/>
          </a:prstGeom>
        </p:spPr>
      </p:pic>
      <p:pic>
        <p:nvPicPr>
          <p:cNvPr id="22" name="Εικόνα 21">
            <a:extLst>
              <a:ext uri="{FF2B5EF4-FFF2-40B4-BE49-F238E27FC236}">
                <a16:creationId xmlns:a16="http://schemas.microsoft.com/office/drawing/2014/main" id="{7944C490-1CD3-441C-90BF-FF2D87811A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pic>
        <p:nvPicPr>
          <p:cNvPr id="21" name="Εικόνα 20">
            <a:extLst>
              <a:ext uri="{FF2B5EF4-FFF2-40B4-BE49-F238E27FC236}">
                <a16:creationId xmlns:a16="http://schemas.microsoft.com/office/drawing/2014/main" id="{80640C6C-086C-4E4C-B88A-EE33CA7945C5}"/>
              </a:ext>
            </a:extLst>
          </p:cNvPr>
          <p:cNvPicPr>
            <a:picLocks noChangeAspect="1"/>
          </p:cNvPicPr>
          <p:nvPr/>
        </p:nvPicPr>
        <p:blipFill>
          <a:blip r:embed="rId8"/>
          <a:stretch>
            <a:fillRect/>
          </a:stretch>
        </p:blipFill>
        <p:spPr>
          <a:xfrm>
            <a:off x="551385" y="6355592"/>
            <a:ext cx="4536504" cy="328300"/>
          </a:xfrm>
          <a:prstGeom prst="rect">
            <a:avLst/>
          </a:prstGeom>
        </p:spPr>
      </p:pic>
      <p:pic>
        <p:nvPicPr>
          <p:cNvPr id="23" name="Εικόνα 22">
            <a:extLst>
              <a:ext uri="{FF2B5EF4-FFF2-40B4-BE49-F238E27FC236}">
                <a16:creationId xmlns:a16="http://schemas.microsoft.com/office/drawing/2014/main" id="{E4E254B1-24B4-4AA6-AD28-8FBC579E030F}"/>
              </a:ext>
            </a:extLst>
          </p:cNvPr>
          <p:cNvPicPr>
            <a:picLocks noChangeAspect="1"/>
          </p:cNvPicPr>
          <p:nvPr/>
        </p:nvPicPr>
        <p:blipFill>
          <a:blip r:embed="rId9"/>
          <a:stretch>
            <a:fillRect/>
          </a:stretch>
        </p:blipFill>
        <p:spPr>
          <a:xfrm>
            <a:off x="5525298" y="2904011"/>
            <a:ext cx="4889193" cy="3726904"/>
          </a:xfrm>
          <a:prstGeom prst="rect">
            <a:avLst/>
          </a:prstGeom>
        </p:spPr>
      </p:pic>
      <p:sp>
        <p:nvSpPr>
          <p:cNvPr id="24" name="Οβάλ 23">
            <a:extLst>
              <a:ext uri="{FF2B5EF4-FFF2-40B4-BE49-F238E27FC236}">
                <a16:creationId xmlns:a16="http://schemas.microsoft.com/office/drawing/2014/main" id="{D7A5985C-C80C-453B-B389-2FC44A837CCE}"/>
              </a:ext>
            </a:extLst>
          </p:cNvPr>
          <p:cNvSpPr/>
          <p:nvPr/>
        </p:nvSpPr>
        <p:spPr bwMode="auto">
          <a:xfrm>
            <a:off x="552093" y="5997678"/>
            <a:ext cx="4171624" cy="417555"/>
          </a:xfrm>
          <a:prstGeom prst="ellipse">
            <a:avLst/>
          </a:prstGeom>
          <a:no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7" name="Οβάλ 26">
            <a:extLst>
              <a:ext uri="{FF2B5EF4-FFF2-40B4-BE49-F238E27FC236}">
                <a16:creationId xmlns:a16="http://schemas.microsoft.com/office/drawing/2014/main" id="{FD10AB11-BCED-406A-8490-87574AB5803C}"/>
              </a:ext>
            </a:extLst>
          </p:cNvPr>
          <p:cNvSpPr/>
          <p:nvPr/>
        </p:nvSpPr>
        <p:spPr bwMode="auto">
          <a:xfrm>
            <a:off x="536287" y="6355592"/>
            <a:ext cx="4171624" cy="417555"/>
          </a:xfrm>
          <a:prstGeom prst="ellipse">
            <a:avLst/>
          </a:prstGeom>
          <a:no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716293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Καλές και </a:t>
            </a:r>
            <a:r>
              <a:rPr lang="el-GR"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κακές</a:t>
            </a:r>
            <a:r>
              <a:rPr lang="el-GR" dirty="0">
                <a:latin typeface="Calibri" panose="020F0502020204030204" pitchFamily="34" charset="0"/>
                <a:ea typeface="Calibri" panose="020F0502020204030204" pitchFamily="34" charset="0"/>
                <a:cs typeface="Calibri" panose="020F0502020204030204" pitchFamily="34" charset="0"/>
              </a:rPr>
              <a:t> πρακτικές</a:t>
            </a: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Εικόνα 21">
            <a:extLst>
              <a:ext uri="{FF2B5EF4-FFF2-40B4-BE49-F238E27FC236}">
                <a16:creationId xmlns:a16="http://schemas.microsoft.com/office/drawing/2014/main" id="{7944C490-1CD3-441C-90BF-FF2D87811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
        <p:nvSpPr>
          <p:cNvPr id="2" name="TextBox 1">
            <a:extLst>
              <a:ext uri="{FF2B5EF4-FFF2-40B4-BE49-F238E27FC236}">
                <a16:creationId xmlns:a16="http://schemas.microsoft.com/office/drawing/2014/main" id="{3D777284-2C47-4783-A8E4-BB2F2985FFC1}"/>
              </a:ext>
            </a:extLst>
          </p:cNvPr>
          <p:cNvSpPr txBox="1"/>
          <p:nvPr/>
        </p:nvSpPr>
        <p:spPr>
          <a:xfrm>
            <a:off x="2063552" y="2957423"/>
            <a:ext cx="4752528" cy="646331"/>
          </a:xfrm>
          <a:prstGeom prst="rect">
            <a:avLst/>
          </a:prstGeom>
          <a:noFill/>
        </p:spPr>
        <p:txBody>
          <a:bodyPr wrap="square" rtlCol="0">
            <a:spAutoFit/>
          </a:bodyPr>
          <a:lstStyle/>
          <a:p>
            <a:r>
              <a:rPr lang="el-GR"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Στατιστικά</a:t>
            </a:r>
            <a:r>
              <a:rPr lang="el-GR" dirty="0">
                <a:latin typeface="Calibri" panose="020F0502020204030204" pitchFamily="34" charset="0"/>
                <a:ea typeface="Calibri" panose="020F0502020204030204" pitchFamily="34" charset="0"/>
                <a:cs typeface="Calibri" panose="020F0502020204030204" pitchFamily="34" charset="0"/>
              </a:rPr>
              <a:t> στοιχεία Σύμβασης 2023-2025: κινητικότητα φοιτητών - </a:t>
            </a:r>
            <a:r>
              <a:rPr lang="el-GR"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σπουδές</a:t>
            </a:r>
          </a:p>
        </p:txBody>
      </p:sp>
      <p:graphicFrame>
        <p:nvGraphicFramePr>
          <p:cNvPr id="5" name="Πίνακας 4">
            <a:extLst>
              <a:ext uri="{FF2B5EF4-FFF2-40B4-BE49-F238E27FC236}">
                <a16:creationId xmlns:a16="http://schemas.microsoft.com/office/drawing/2014/main" id="{06C1D9EB-A730-4661-A129-099A844C7811}"/>
              </a:ext>
            </a:extLst>
          </p:cNvPr>
          <p:cNvGraphicFramePr>
            <a:graphicFrameLocks noGrp="1"/>
          </p:cNvGraphicFramePr>
          <p:nvPr>
            <p:extLst>
              <p:ext uri="{D42A27DB-BD31-4B8C-83A1-F6EECF244321}">
                <p14:modId xmlns:p14="http://schemas.microsoft.com/office/powerpoint/2010/main" val="599443345"/>
              </p:ext>
            </p:extLst>
          </p:nvPr>
        </p:nvGraphicFramePr>
        <p:xfrm>
          <a:off x="1343472" y="3789040"/>
          <a:ext cx="9103901" cy="2736303"/>
        </p:xfrm>
        <a:graphic>
          <a:graphicData uri="http://schemas.openxmlformats.org/drawingml/2006/table">
            <a:tbl>
              <a:tblPr firstRow="1" bandRow="1">
                <a:tableStyleId>{5C22544A-7EE6-4342-B048-85BDC9FD1C3A}</a:tableStyleId>
              </a:tblPr>
              <a:tblGrid>
                <a:gridCol w="1830625">
                  <a:extLst>
                    <a:ext uri="{9D8B030D-6E8A-4147-A177-3AD203B41FA5}">
                      <a16:colId xmlns:a16="http://schemas.microsoft.com/office/drawing/2014/main" val="2825627530"/>
                    </a:ext>
                  </a:extLst>
                </a:gridCol>
                <a:gridCol w="1818319">
                  <a:extLst>
                    <a:ext uri="{9D8B030D-6E8A-4147-A177-3AD203B41FA5}">
                      <a16:colId xmlns:a16="http://schemas.microsoft.com/office/drawing/2014/main" val="2148128362"/>
                    </a:ext>
                  </a:extLst>
                </a:gridCol>
                <a:gridCol w="1818319">
                  <a:extLst>
                    <a:ext uri="{9D8B030D-6E8A-4147-A177-3AD203B41FA5}">
                      <a16:colId xmlns:a16="http://schemas.microsoft.com/office/drawing/2014/main" val="4188891506"/>
                    </a:ext>
                  </a:extLst>
                </a:gridCol>
                <a:gridCol w="1818319">
                  <a:extLst>
                    <a:ext uri="{9D8B030D-6E8A-4147-A177-3AD203B41FA5}">
                      <a16:colId xmlns:a16="http://schemas.microsoft.com/office/drawing/2014/main" val="2024379025"/>
                    </a:ext>
                  </a:extLst>
                </a:gridCol>
                <a:gridCol w="1818319">
                  <a:extLst>
                    <a:ext uri="{9D8B030D-6E8A-4147-A177-3AD203B41FA5}">
                      <a16:colId xmlns:a16="http://schemas.microsoft.com/office/drawing/2014/main" val="256007454"/>
                    </a:ext>
                  </a:extLst>
                </a:gridCol>
              </a:tblGrid>
              <a:tr h="764466">
                <a:tc>
                  <a:txBody>
                    <a:bodyPr/>
                    <a:lstStyle/>
                    <a:p>
                      <a:pPr>
                        <a:spcBef>
                          <a:spcPts val="600"/>
                        </a:spcBef>
                      </a:pPr>
                      <a:r>
                        <a:rPr lang="el-GR" dirty="0">
                          <a:latin typeface="Calibri" panose="020F0502020204030204" pitchFamily="34" charset="0"/>
                          <a:ea typeface="Calibri" panose="020F0502020204030204" pitchFamily="34" charset="0"/>
                          <a:cs typeface="Calibri" panose="020F0502020204030204" pitchFamily="34" charset="0"/>
                        </a:rPr>
                        <a:t>ΣΠΟΥΔΕΣ</a:t>
                      </a:r>
                    </a:p>
                  </a:txBody>
                  <a:tcPr>
                    <a:solidFill>
                      <a:schemeClr val="accent1">
                        <a:lumMod val="75000"/>
                      </a:schemeClr>
                    </a:solidFill>
                  </a:tcPr>
                </a:tc>
                <a:tc>
                  <a:txBody>
                    <a:bodyPr/>
                    <a:lstStyle/>
                    <a:p>
                      <a:pPr algn="ctr">
                        <a:spcBef>
                          <a:spcPts val="600"/>
                        </a:spcBef>
                      </a:pPr>
                      <a:r>
                        <a:rPr lang="el-GR" dirty="0">
                          <a:latin typeface="Calibri" panose="020F0502020204030204" pitchFamily="34" charset="0"/>
                          <a:ea typeface="Calibri" panose="020F0502020204030204" pitchFamily="34" charset="0"/>
                          <a:cs typeface="Calibri" panose="020F0502020204030204" pitchFamily="34" charset="0"/>
                        </a:rPr>
                        <a:t>Αριθμός κινητικοτήτων</a:t>
                      </a:r>
                    </a:p>
                  </a:txBody>
                  <a:tcPr>
                    <a:solidFill>
                      <a:schemeClr val="accent1">
                        <a:lumMod val="75000"/>
                      </a:schemeClr>
                    </a:solidFill>
                  </a:tcPr>
                </a:tc>
                <a:tc>
                  <a:txBody>
                    <a:bodyPr/>
                    <a:lstStyle/>
                    <a:p>
                      <a:pPr algn="ctr">
                        <a:spcBef>
                          <a:spcPts val="600"/>
                        </a:spcBef>
                      </a:pPr>
                      <a:r>
                        <a:rPr lang="el-GR" dirty="0">
                          <a:latin typeface="Calibri" panose="020F0502020204030204" pitchFamily="34" charset="0"/>
                          <a:ea typeface="Calibri" panose="020F0502020204030204" pitchFamily="34" charset="0"/>
                          <a:cs typeface="Calibri" panose="020F0502020204030204" pitchFamily="34" charset="0"/>
                        </a:rPr>
                        <a:t>Αναγνώριση ΠΡΙΝ</a:t>
                      </a:r>
                    </a:p>
                  </a:txBody>
                  <a:tcPr>
                    <a:solidFill>
                      <a:schemeClr val="accent1">
                        <a:lumMod val="75000"/>
                      </a:schemeClr>
                    </a:solidFill>
                  </a:tcPr>
                </a:tc>
                <a:tc>
                  <a:txBody>
                    <a:bodyPr/>
                    <a:lstStyle/>
                    <a:p>
                      <a:pPr algn="ctr">
                        <a:spcBef>
                          <a:spcPts val="600"/>
                        </a:spcBef>
                      </a:pPr>
                      <a:r>
                        <a:rPr lang="el-GR" dirty="0">
                          <a:latin typeface="Calibri" panose="020F0502020204030204" pitchFamily="34" charset="0"/>
                          <a:ea typeface="Calibri" panose="020F0502020204030204" pitchFamily="34" charset="0"/>
                          <a:cs typeface="Calibri" panose="020F0502020204030204" pitchFamily="34" charset="0"/>
                        </a:rPr>
                        <a:t>Αναγνώριση ΜΕΤΑ</a:t>
                      </a:r>
                    </a:p>
                  </a:txBody>
                  <a:tcPr>
                    <a:solidFill>
                      <a:schemeClr val="accent1">
                        <a:lumMod val="75000"/>
                      </a:schemeClr>
                    </a:solidFill>
                  </a:tcPr>
                </a:tc>
                <a:tc>
                  <a:txBody>
                    <a:bodyPr/>
                    <a:lstStyle/>
                    <a:p>
                      <a:pPr algn="ctr">
                        <a:spcBef>
                          <a:spcPts val="600"/>
                        </a:spcBef>
                      </a:pPr>
                      <a:r>
                        <a:rPr lang="el-GR" dirty="0">
                          <a:latin typeface="Calibri" panose="020F0502020204030204" pitchFamily="34" charset="0"/>
                          <a:ea typeface="Calibri" panose="020F0502020204030204" pitchFamily="34" charset="0"/>
                          <a:cs typeface="Calibri" panose="020F0502020204030204" pitchFamily="34" charset="0"/>
                        </a:rPr>
                        <a:t>ποσοστό αναγνώρισης</a:t>
                      </a:r>
                    </a:p>
                  </a:txBody>
                  <a:tcPr>
                    <a:solidFill>
                      <a:schemeClr val="accent1">
                        <a:lumMod val="75000"/>
                      </a:schemeClr>
                    </a:solidFill>
                  </a:tcPr>
                </a:tc>
                <a:extLst>
                  <a:ext uri="{0D108BD9-81ED-4DB2-BD59-A6C34878D82A}">
                    <a16:rowId xmlns:a16="http://schemas.microsoft.com/office/drawing/2014/main" val="259690138"/>
                  </a:ext>
                </a:extLst>
              </a:tr>
              <a:tr h="764466">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l-GR" b="1" dirty="0">
                          <a:latin typeface="Calibri" panose="020F0502020204030204" pitchFamily="34" charset="0"/>
                          <a:ea typeface="Calibri" panose="020F0502020204030204" pitchFamily="34" charset="0"/>
                          <a:cs typeface="Calibri" panose="020F0502020204030204" pitchFamily="34" charset="0"/>
                        </a:rPr>
                        <a:t>Μακροχρόνια</a:t>
                      </a:r>
                      <a:r>
                        <a:rPr lang="el-GR" dirty="0">
                          <a:latin typeface="Calibri" panose="020F0502020204030204" pitchFamily="34" charset="0"/>
                          <a:ea typeface="Calibri" panose="020F0502020204030204" pitchFamily="34" charset="0"/>
                          <a:cs typeface="Calibri" panose="020F0502020204030204" pitchFamily="34" charset="0"/>
                        </a:rPr>
                        <a:t> κινητικότητα</a:t>
                      </a:r>
                    </a:p>
                  </a:txBody>
                  <a:tcPr/>
                </a:tc>
                <a:tc>
                  <a:txBody>
                    <a:bodyPr/>
                    <a:lstStyle/>
                    <a:p>
                      <a:pPr algn="ctr">
                        <a:lnSpc>
                          <a:spcPct val="150000"/>
                        </a:lnSpc>
                        <a:spcBef>
                          <a:spcPts val="1200"/>
                        </a:spcBef>
                      </a:pPr>
                      <a:r>
                        <a:rPr lang="el-GR" dirty="0">
                          <a:latin typeface="Calibri" panose="020F0502020204030204" pitchFamily="34" charset="0"/>
                          <a:ea typeface="Calibri" panose="020F0502020204030204" pitchFamily="34" charset="0"/>
                          <a:cs typeface="Calibri" panose="020F0502020204030204" pitchFamily="34" charset="0"/>
                        </a:rPr>
                        <a:t>73</a:t>
                      </a:r>
                    </a:p>
                  </a:txBody>
                  <a:tcPr/>
                </a:tc>
                <a:tc>
                  <a:txBody>
                    <a:bodyPr/>
                    <a:lstStyle/>
                    <a:p>
                      <a:pPr algn="ctr">
                        <a:lnSpc>
                          <a:spcPct val="150000"/>
                        </a:lnSpc>
                        <a:spcBef>
                          <a:spcPts val="1200"/>
                        </a:spcBef>
                      </a:pPr>
                      <a:r>
                        <a:rPr lang="el-GR" dirty="0">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algn="ctr">
                        <a:lnSpc>
                          <a:spcPct val="150000"/>
                        </a:lnSpc>
                        <a:spcBef>
                          <a:spcPts val="1200"/>
                        </a:spcBef>
                      </a:pPr>
                      <a:r>
                        <a:rPr lang="el-GR" dirty="0">
                          <a:latin typeface="Calibri" panose="020F0502020204030204" pitchFamily="34" charset="0"/>
                          <a:ea typeface="Calibri" panose="020F0502020204030204" pitchFamily="34" charset="0"/>
                          <a:cs typeface="Calibri" panose="020F0502020204030204" pitchFamily="34" charset="0"/>
                        </a:rPr>
                        <a:t>14</a:t>
                      </a:r>
                    </a:p>
                  </a:txBody>
                  <a:tcPr/>
                </a:tc>
                <a:tc>
                  <a:txBody>
                    <a:bodyPr/>
                    <a:lstStyle/>
                    <a:p>
                      <a:pPr algn="r">
                        <a:lnSpc>
                          <a:spcPct val="150000"/>
                        </a:lnSpc>
                        <a:spcBef>
                          <a:spcPts val="1200"/>
                        </a:spcBef>
                      </a:pPr>
                      <a:r>
                        <a:rPr lang="el-GR" b="1" dirty="0">
                          <a:latin typeface="Calibri" panose="020F0502020204030204" pitchFamily="34" charset="0"/>
                          <a:ea typeface="Calibri" panose="020F0502020204030204" pitchFamily="34" charset="0"/>
                          <a:cs typeface="Calibri" panose="020F0502020204030204" pitchFamily="34" charset="0"/>
                        </a:rPr>
                        <a:t>27,39%</a:t>
                      </a:r>
                    </a:p>
                  </a:txBody>
                  <a:tcPr/>
                </a:tc>
                <a:extLst>
                  <a:ext uri="{0D108BD9-81ED-4DB2-BD59-A6C34878D82A}">
                    <a16:rowId xmlns:a16="http://schemas.microsoft.com/office/drawing/2014/main" val="2223654360"/>
                  </a:ext>
                </a:extLst>
              </a:tr>
              <a:tr h="764466">
                <a:tc>
                  <a:txBody>
                    <a:bodyPr/>
                    <a:lstStyle/>
                    <a:p>
                      <a:pPr>
                        <a:spcBef>
                          <a:spcPts val="1200"/>
                        </a:spcBef>
                      </a:pPr>
                      <a:r>
                        <a:rPr lang="el-GR" b="1" dirty="0">
                          <a:latin typeface="Calibri" panose="020F0502020204030204" pitchFamily="34" charset="0"/>
                          <a:ea typeface="Calibri" panose="020F0502020204030204" pitchFamily="34" charset="0"/>
                          <a:cs typeface="Calibri" panose="020F0502020204030204" pitchFamily="34" charset="0"/>
                        </a:rPr>
                        <a:t>Βραχυχρόνια</a:t>
                      </a:r>
                      <a:r>
                        <a:rPr lang="el-GR" dirty="0">
                          <a:latin typeface="Calibri" panose="020F0502020204030204" pitchFamily="34" charset="0"/>
                          <a:ea typeface="Calibri" panose="020F0502020204030204" pitchFamily="34" charset="0"/>
                          <a:cs typeface="Calibri" panose="020F0502020204030204" pitchFamily="34" charset="0"/>
                        </a:rPr>
                        <a:t> κινητικότητα</a:t>
                      </a:r>
                    </a:p>
                  </a:txBody>
                  <a:tcPr/>
                </a:tc>
                <a:tc>
                  <a:txBody>
                    <a:bodyPr/>
                    <a:lstStyle/>
                    <a:p>
                      <a:pPr algn="ctr">
                        <a:lnSpc>
                          <a:spcPct val="150000"/>
                        </a:lnSpc>
                        <a:spcBef>
                          <a:spcPts val="1200"/>
                        </a:spcBef>
                      </a:pPr>
                      <a:r>
                        <a:rPr lang="el-GR" dirty="0">
                          <a:latin typeface="Calibri" panose="020F0502020204030204" pitchFamily="34" charset="0"/>
                          <a:ea typeface="Calibri" panose="020F0502020204030204" pitchFamily="34" charset="0"/>
                          <a:cs typeface="Calibri" panose="020F0502020204030204" pitchFamily="34" charset="0"/>
                        </a:rPr>
                        <a:t>71</a:t>
                      </a:r>
                    </a:p>
                  </a:txBody>
                  <a:tcPr/>
                </a:tc>
                <a:tc>
                  <a:txBody>
                    <a:bodyPr/>
                    <a:lstStyle/>
                    <a:p>
                      <a:pPr algn="ctr">
                        <a:lnSpc>
                          <a:spcPct val="150000"/>
                        </a:lnSpc>
                        <a:spcBef>
                          <a:spcPts val="1200"/>
                        </a:spcBef>
                      </a:pPr>
                      <a:r>
                        <a:rPr lang="el-GR" dirty="0">
                          <a:latin typeface="Calibri" panose="020F0502020204030204" pitchFamily="34" charset="0"/>
                          <a:ea typeface="Calibri" panose="020F0502020204030204" pitchFamily="34" charset="0"/>
                          <a:cs typeface="Calibri" panose="020F0502020204030204" pitchFamily="34" charset="0"/>
                        </a:rPr>
                        <a:t>71</a:t>
                      </a:r>
                    </a:p>
                  </a:txBody>
                  <a:tcPr/>
                </a:tc>
                <a:tc>
                  <a:txBody>
                    <a:bodyPr/>
                    <a:lstStyle/>
                    <a:p>
                      <a:pPr algn="ctr">
                        <a:lnSpc>
                          <a:spcPct val="150000"/>
                        </a:lnSpc>
                        <a:spcBef>
                          <a:spcPts val="1200"/>
                        </a:spcBef>
                      </a:pPr>
                      <a:r>
                        <a:rPr lang="el-GR" dirty="0">
                          <a:latin typeface="Calibri" panose="020F0502020204030204" pitchFamily="34" charset="0"/>
                          <a:ea typeface="Calibri" panose="020F0502020204030204" pitchFamily="34" charset="0"/>
                          <a:cs typeface="Calibri" panose="020F0502020204030204" pitchFamily="34" charset="0"/>
                        </a:rPr>
                        <a:t>0</a:t>
                      </a:r>
                    </a:p>
                  </a:txBody>
                  <a:tcPr/>
                </a:tc>
                <a:tc>
                  <a:txBody>
                    <a:bodyPr/>
                    <a:lstStyle/>
                    <a:p>
                      <a:pPr algn="r">
                        <a:lnSpc>
                          <a:spcPct val="150000"/>
                        </a:lnSpc>
                        <a:spcBef>
                          <a:spcPts val="1200"/>
                        </a:spcBef>
                      </a:pPr>
                      <a:r>
                        <a:rPr lang="el-GR" b="1" dirty="0">
                          <a:latin typeface="Calibri" panose="020F0502020204030204" pitchFamily="34" charset="0"/>
                          <a:ea typeface="Calibri" panose="020F0502020204030204" pitchFamily="34" charset="0"/>
                          <a:cs typeface="Calibri" panose="020F0502020204030204" pitchFamily="34" charset="0"/>
                        </a:rPr>
                        <a:t>100,00%</a:t>
                      </a:r>
                    </a:p>
                  </a:txBody>
                  <a:tcPr/>
                </a:tc>
                <a:extLst>
                  <a:ext uri="{0D108BD9-81ED-4DB2-BD59-A6C34878D82A}">
                    <a16:rowId xmlns:a16="http://schemas.microsoft.com/office/drawing/2014/main" val="75064595"/>
                  </a:ext>
                </a:extLst>
              </a:tr>
              <a:tr h="442905">
                <a:tc>
                  <a:txBody>
                    <a:bodyPr/>
                    <a:lstStyle/>
                    <a:p>
                      <a:pPr marL="0" algn="l" defTabSz="914400" rtl="0" eaLnBrk="1" latinLnBrk="0" hangingPunct="1">
                        <a:spcBef>
                          <a:spcPts val="600"/>
                        </a:spcBef>
                      </a:pPr>
                      <a:r>
                        <a:rPr lang="el-GR" sz="1800" b="1" kern="1200" dirty="0">
                          <a:solidFill>
                            <a:schemeClr val="lt1"/>
                          </a:solidFill>
                          <a:latin typeface="Calibri" panose="020F0502020204030204" pitchFamily="34" charset="0"/>
                          <a:ea typeface="Calibri" panose="020F0502020204030204" pitchFamily="34" charset="0"/>
                          <a:cs typeface="Calibri" panose="020F0502020204030204" pitchFamily="34" charset="0"/>
                        </a:rPr>
                        <a:t>ΣΥΝΟΛΟ</a:t>
                      </a:r>
                    </a:p>
                  </a:txBody>
                  <a:tcPr>
                    <a:solidFill>
                      <a:schemeClr val="accent1">
                        <a:lumMod val="75000"/>
                      </a:schemeClr>
                    </a:solidFill>
                  </a:tcPr>
                </a:tc>
                <a:tc>
                  <a:txBody>
                    <a:bodyPr/>
                    <a:lstStyle/>
                    <a:p>
                      <a:pPr marL="0" algn="ctr" defTabSz="914400" rtl="0" eaLnBrk="1" latinLnBrk="0" hangingPunct="1">
                        <a:spcBef>
                          <a:spcPts val="600"/>
                        </a:spcBef>
                      </a:pPr>
                      <a:r>
                        <a:rPr lang="el-GR" sz="1800" b="1" kern="1200" dirty="0">
                          <a:solidFill>
                            <a:schemeClr val="lt1"/>
                          </a:solidFill>
                          <a:latin typeface="Calibri" panose="020F0502020204030204" pitchFamily="34" charset="0"/>
                          <a:ea typeface="Calibri" panose="020F0502020204030204" pitchFamily="34" charset="0"/>
                          <a:cs typeface="Calibri" panose="020F0502020204030204" pitchFamily="34" charset="0"/>
                        </a:rPr>
                        <a:t>144</a:t>
                      </a:r>
                    </a:p>
                  </a:txBody>
                  <a:tcPr>
                    <a:solidFill>
                      <a:schemeClr val="accent1">
                        <a:lumMod val="75000"/>
                      </a:schemeClr>
                    </a:solidFill>
                  </a:tcPr>
                </a:tc>
                <a:tc>
                  <a:txBody>
                    <a:bodyPr/>
                    <a:lstStyle/>
                    <a:p>
                      <a:pPr marL="0" algn="ctr" defTabSz="914400" rtl="0" eaLnBrk="1" latinLnBrk="0" hangingPunct="1">
                        <a:spcBef>
                          <a:spcPts val="600"/>
                        </a:spcBef>
                      </a:pPr>
                      <a:r>
                        <a:rPr lang="el-GR" sz="1800" b="1" kern="1200" dirty="0">
                          <a:solidFill>
                            <a:schemeClr val="lt1"/>
                          </a:solidFill>
                          <a:latin typeface="Calibri" panose="020F0502020204030204" pitchFamily="34" charset="0"/>
                          <a:ea typeface="Calibri" panose="020F0502020204030204" pitchFamily="34" charset="0"/>
                          <a:cs typeface="Calibri" panose="020F0502020204030204" pitchFamily="34" charset="0"/>
                        </a:rPr>
                        <a:t>77</a:t>
                      </a:r>
                    </a:p>
                  </a:txBody>
                  <a:tcPr>
                    <a:solidFill>
                      <a:schemeClr val="accent1">
                        <a:lumMod val="75000"/>
                      </a:schemeClr>
                    </a:solidFill>
                  </a:tcPr>
                </a:tc>
                <a:tc>
                  <a:txBody>
                    <a:bodyPr/>
                    <a:lstStyle/>
                    <a:p>
                      <a:pPr marL="0" algn="ctr" defTabSz="914400" rtl="0" eaLnBrk="1" latinLnBrk="0" hangingPunct="1">
                        <a:spcBef>
                          <a:spcPts val="600"/>
                        </a:spcBef>
                      </a:pPr>
                      <a:r>
                        <a:rPr lang="el-GR" sz="1800" b="1" kern="1200" dirty="0">
                          <a:solidFill>
                            <a:schemeClr val="lt1"/>
                          </a:solidFill>
                          <a:latin typeface="Calibri" panose="020F0502020204030204" pitchFamily="34" charset="0"/>
                          <a:ea typeface="Calibri" panose="020F0502020204030204" pitchFamily="34" charset="0"/>
                          <a:cs typeface="Calibri" panose="020F0502020204030204" pitchFamily="34" charset="0"/>
                        </a:rPr>
                        <a:t>14</a:t>
                      </a:r>
                    </a:p>
                  </a:txBody>
                  <a:tcPr>
                    <a:solidFill>
                      <a:schemeClr val="accent1">
                        <a:lumMod val="75000"/>
                      </a:schemeClr>
                    </a:solidFill>
                  </a:tcPr>
                </a:tc>
                <a:tc>
                  <a:txBody>
                    <a:bodyPr/>
                    <a:lstStyle/>
                    <a:p>
                      <a:pPr marL="0" algn="r" defTabSz="914400" rtl="0" eaLnBrk="1" latinLnBrk="0" hangingPunct="1">
                        <a:spcBef>
                          <a:spcPts val="600"/>
                        </a:spcBef>
                      </a:pPr>
                      <a:r>
                        <a:rPr lang="el-GR" sz="1800" b="1" kern="1200" dirty="0">
                          <a:solidFill>
                            <a:schemeClr val="lt1"/>
                          </a:solidFill>
                          <a:latin typeface="Calibri" panose="020F0502020204030204" pitchFamily="34" charset="0"/>
                          <a:ea typeface="Calibri" panose="020F0502020204030204" pitchFamily="34" charset="0"/>
                          <a:cs typeface="Calibri" panose="020F0502020204030204" pitchFamily="34" charset="0"/>
                        </a:rPr>
                        <a:t>63,19%</a:t>
                      </a:r>
                    </a:p>
                  </a:txBody>
                  <a:tcPr>
                    <a:solidFill>
                      <a:schemeClr val="accent1">
                        <a:lumMod val="75000"/>
                      </a:schemeClr>
                    </a:solidFill>
                  </a:tcPr>
                </a:tc>
                <a:extLst>
                  <a:ext uri="{0D108BD9-81ED-4DB2-BD59-A6C34878D82A}">
                    <a16:rowId xmlns:a16="http://schemas.microsoft.com/office/drawing/2014/main" val="1852891125"/>
                  </a:ext>
                </a:extLst>
              </a:tr>
            </a:tbl>
          </a:graphicData>
        </a:graphic>
      </p:graphicFrame>
    </p:spTree>
    <p:extLst>
      <p:ext uri="{BB962C8B-B14F-4D97-AF65-F5344CB8AC3E}">
        <p14:creationId xmlns:p14="http://schemas.microsoft.com/office/powerpoint/2010/main" val="118426990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Προβληματισμοί - προτάσεις</a:t>
            </a: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
        <p:nvSpPr>
          <p:cNvPr id="6" name="Ορθογώνιο 5">
            <a:extLst>
              <a:ext uri="{FF2B5EF4-FFF2-40B4-BE49-F238E27FC236}">
                <a16:creationId xmlns:a16="http://schemas.microsoft.com/office/drawing/2014/main" id="{67FD1D5F-5491-4536-9915-BF0D5B93B465}"/>
              </a:ext>
            </a:extLst>
          </p:cNvPr>
          <p:cNvSpPr/>
          <p:nvPr/>
        </p:nvSpPr>
        <p:spPr>
          <a:xfrm>
            <a:off x="1892192" y="3062751"/>
            <a:ext cx="9028346" cy="1243930"/>
          </a:xfrm>
          <a:prstGeom prst="rect">
            <a:avLst/>
          </a:prstGeom>
        </p:spPr>
        <p:txBody>
          <a:bodyPr wrap="square">
            <a:spAutoFit/>
          </a:bodyPr>
          <a:lstStyle/>
          <a:p>
            <a:pPr>
              <a:lnSpc>
                <a:spcPct val="105000"/>
              </a:lnSpc>
            </a:pPr>
            <a:r>
              <a:rPr lang="el-GR" b="1" dirty="0">
                <a:solidFill>
                  <a:srgbClr val="004495"/>
                </a:solidFill>
                <a:latin typeface="Calibri" panose="020F0502020204030204" pitchFamily="34" charset="0"/>
                <a:ea typeface="Calibri" panose="020F0502020204030204" pitchFamily="34" charset="0"/>
                <a:cs typeface="Calibri" panose="020F0502020204030204" pitchFamily="34" charset="0"/>
              </a:rPr>
              <a:t>Προβληματισμοί</a:t>
            </a:r>
          </a:p>
          <a:p>
            <a:pPr marL="285750" indent="-285750">
              <a:lnSpc>
                <a:spcPct val="105000"/>
              </a:lnSpc>
              <a:buClr>
                <a:schemeClr val="accent1">
                  <a:lumMod val="75000"/>
                </a:schemeClr>
              </a:buClr>
              <a:buFont typeface="Arial" panose="020B0604020202020204" pitchFamily="34" charset="0"/>
              <a:buChar char="•"/>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Δεν κοινοποιείται στο Γραφείο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Erasmus+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η απόφαση αναγνώρισης (σπάνια για σπουδές – ποτέ για πρακτική)- αδυναμία απόκρισης του ΔΠΘ σε ελέγχους</a:t>
            </a:r>
          </a:p>
          <a:p>
            <a:pPr marL="285750" indent="-285750">
              <a:lnSpc>
                <a:spcPct val="105000"/>
              </a:lnSpc>
              <a:buClr>
                <a:schemeClr val="accent1">
                  <a:lumMod val="75000"/>
                </a:schemeClr>
              </a:buClr>
              <a:buFont typeface="Arial" panose="020B0604020202020204" pitchFamily="34" charset="0"/>
              <a:buChar char="•"/>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Η μη αναγνώριση αποτελεί αναγνωρισμένο εμπόδιο στη κινητικότητα φοιτητών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(barrier)</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7" name="Ορθογώνιο 6">
            <a:extLst>
              <a:ext uri="{FF2B5EF4-FFF2-40B4-BE49-F238E27FC236}">
                <a16:creationId xmlns:a16="http://schemas.microsoft.com/office/drawing/2014/main" id="{11EC8C85-8B0E-4416-82A0-D4F39E3ECEA1}"/>
              </a:ext>
            </a:extLst>
          </p:cNvPr>
          <p:cNvSpPr/>
          <p:nvPr/>
        </p:nvSpPr>
        <p:spPr>
          <a:xfrm>
            <a:off x="1892192" y="4306681"/>
            <a:ext cx="9028346" cy="1825628"/>
          </a:xfrm>
          <a:prstGeom prst="rect">
            <a:avLst/>
          </a:prstGeom>
        </p:spPr>
        <p:txBody>
          <a:bodyPr wrap="square">
            <a:spAutoFit/>
          </a:bodyPr>
          <a:lstStyle/>
          <a:p>
            <a:pPr>
              <a:lnSpc>
                <a:spcPct val="105000"/>
              </a:lnSpc>
            </a:pPr>
            <a:r>
              <a:rPr lang="el-GR" b="1" dirty="0">
                <a:solidFill>
                  <a:srgbClr val="004495"/>
                </a:solidFill>
                <a:latin typeface="Calibri" panose="020F0502020204030204" pitchFamily="34" charset="0"/>
                <a:ea typeface="Calibri" panose="020F0502020204030204" pitchFamily="34" charset="0"/>
                <a:cs typeface="Calibri" panose="020F0502020204030204" pitchFamily="34" charset="0"/>
              </a:rPr>
              <a:t>Προτάσεις</a:t>
            </a:r>
          </a:p>
          <a:p>
            <a:pPr marL="285750" indent="-285750">
              <a:lnSpc>
                <a:spcPct val="105000"/>
              </a:lnSpc>
              <a:buClr>
                <a:srgbClr val="76B749"/>
              </a:buClr>
              <a:buFont typeface="Arial" panose="020B0604020202020204" pitchFamily="34" charset="0"/>
              <a:buChar char="•"/>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Αξιολόγηση των προγραμμάτων σπουδών των </a:t>
            </a:r>
            <a:r>
              <a:rPr lang="el-GR">
                <a:solidFill>
                  <a:srgbClr val="000000"/>
                </a:solidFill>
                <a:latin typeface="Calibri" panose="020F0502020204030204" pitchFamily="34" charset="0"/>
                <a:ea typeface="Calibri" panose="020F0502020204030204" pitchFamily="34" charset="0"/>
                <a:cs typeface="Calibri" panose="020F0502020204030204" pitchFamily="34" charset="0"/>
              </a:rPr>
              <a:t>συνεργαζόμενων Ιδρυμάτων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 επανεξέταση υφιστάμενων ΙΙΑ</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s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ως προς τη συμβατότητα προγραμμάτων ή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learning outcomes</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05000"/>
              </a:lnSpc>
              <a:buClr>
                <a:srgbClr val="76B749"/>
              </a:buClr>
              <a:buFont typeface="Arial" panose="020B0604020202020204" pitchFamily="34" charset="0"/>
              <a:buChar char="•"/>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Προσεκτική επιλογή φοιτητών - όχι τελειόφοιτους</a:t>
            </a:r>
          </a:p>
          <a:p>
            <a:pPr marL="285750" indent="-285750">
              <a:lnSpc>
                <a:spcPct val="105000"/>
              </a:lnSpc>
              <a:buClr>
                <a:srgbClr val="76B749"/>
              </a:buClr>
              <a:buFont typeface="Arial" panose="020B0604020202020204" pitchFamily="34" charset="0"/>
              <a:buChar char="•"/>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Αξιοποίηση της διάταξης του Νόμου για 10%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ECTS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 του πτυχίου από άλλες δραστηριότητες</a:t>
            </a:r>
          </a:p>
          <a:p>
            <a:pPr marL="285750" indent="-285750">
              <a:lnSpc>
                <a:spcPct val="105000"/>
              </a:lnSpc>
              <a:buClr>
                <a:srgbClr val="76B749"/>
              </a:buClr>
              <a:buFont typeface="Arial" panose="020B0604020202020204" pitchFamily="34" charset="0"/>
              <a:buChar char="•"/>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Άλλες</a:t>
            </a:r>
            <a:endParaRPr lang="el-G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923582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vert="horz" wrap="square" lIns="92075" tIns="46037" rIns="92075" bIns="46037" numCol="1" anchor="ctr" anchorCtr="0" compatLnSpc="1">
            <a:prstTxWarp prst="textNoShape">
              <a:avLst/>
            </a:prstTxWarp>
          </a:bodyPr>
          <a:lstStyle/>
          <a:p>
            <a:r>
              <a:rPr lang="el-GR" dirty="0">
                <a:latin typeface="Calibri" panose="020F0502020204030204" pitchFamily="34" charset="0"/>
                <a:ea typeface="Calibri" panose="020F0502020204030204" pitchFamily="34" charset="0"/>
                <a:cs typeface="Calibri" panose="020F0502020204030204" pitchFamily="34" charset="0"/>
              </a:rPr>
              <a:t>Προβληματισμοί</a:t>
            </a:r>
            <a:endParaRPr lang="el-GR"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7171" name="Rectangle 3"/>
          <p:cNvSpPr>
            <a:spLocks noGrp="1" noChangeArrowheads="1"/>
          </p:cNvSpPr>
          <p:nvPr>
            <p:ph type="body" idx="1"/>
          </p:nvPr>
        </p:nvSpPr>
        <p:spPr>
          <a:xfrm>
            <a:off x="1199456" y="2276872"/>
            <a:ext cx="10363200" cy="3816424"/>
          </a:xfrm>
          <a:noFill/>
          <a:ln/>
        </p:spPr>
        <p:txBody>
          <a:bodyPr vert="horz" wrap="square" lIns="182562" tIns="46037" rIns="182562" bIns="46037" numCol="1" anchor="t" anchorCtr="0" compatLnSpc="1">
            <a:prstTxWarp prst="textNoShape">
              <a:avLst/>
            </a:prstTxWarp>
          </a:bodyPr>
          <a:lstStyle/>
          <a:p>
            <a:pPr>
              <a:spcAft>
                <a:spcPts val="1200"/>
              </a:spcAft>
              <a:buClr>
                <a:schemeClr val="accent6"/>
              </a:buClr>
            </a:pPr>
            <a:r>
              <a:rPr lang="el-GR" dirty="0">
                <a:latin typeface="Calibri" panose="020F0502020204030204" pitchFamily="34" charset="0"/>
                <a:ea typeface="Calibri" panose="020F0502020204030204" pitchFamily="34" charset="0"/>
                <a:cs typeface="Calibri" panose="020F0502020204030204" pitchFamily="34" charset="0"/>
              </a:rPr>
              <a:t>Εφαρμογή </a:t>
            </a:r>
            <a:r>
              <a:rPr lang="en-US" dirty="0">
                <a:latin typeface="Calibri" panose="020F0502020204030204" pitchFamily="34" charset="0"/>
                <a:ea typeface="Calibri" panose="020F0502020204030204" pitchFamily="34" charset="0"/>
                <a:cs typeface="Calibri" panose="020F0502020204030204" pitchFamily="34" charset="0"/>
              </a:rPr>
              <a:t>ECTS</a:t>
            </a:r>
            <a:endParaRPr lang="el-GR" dirty="0">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el-GR" sz="2400" dirty="0">
                <a:latin typeface="Calibri" panose="020F0502020204030204" pitchFamily="34" charset="0"/>
                <a:ea typeface="Calibri" panose="020F0502020204030204" pitchFamily="34" charset="0"/>
                <a:cs typeface="Calibri" panose="020F0502020204030204" pitchFamily="34" charset="0"/>
              </a:rPr>
              <a:t>Μονάδες </a:t>
            </a:r>
            <a:r>
              <a:rPr lang="en-US" sz="2400" dirty="0">
                <a:latin typeface="Calibri" panose="020F0502020204030204" pitchFamily="34" charset="0"/>
                <a:ea typeface="Calibri" panose="020F0502020204030204" pitchFamily="34" charset="0"/>
                <a:cs typeface="Calibri" panose="020F0502020204030204" pitchFamily="34" charset="0"/>
              </a:rPr>
              <a:t>ECTS </a:t>
            </a:r>
            <a:r>
              <a:rPr lang="el-GR" sz="2400" dirty="0">
                <a:latin typeface="Calibri" panose="020F0502020204030204" pitchFamily="34" charset="0"/>
                <a:ea typeface="Calibri" panose="020F0502020204030204" pitchFamily="34" charset="0"/>
                <a:cs typeface="Calibri" panose="020F0502020204030204" pitchFamily="34" charset="0"/>
              </a:rPr>
              <a:t>για ένα </a:t>
            </a:r>
            <a:r>
              <a:rPr lang="el-GR" sz="2400" u="sng" dirty="0">
                <a:latin typeface="Calibri" panose="020F0502020204030204" pitchFamily="34" charset="0"/>
                <a:ea typeface="Calibri" panose="020F0502020204030204" pitchFamily="34" charset="0"/>
                <a:cs typeface="Calibri" panose="020F0502020204030204" pitchFamily="34" charset="0"/>
              </a:rPr>
              <a:t>εξάμηνο σπουδών</a:t>
            </a:r>
            <a:r>
              <a:rPr lang="el-GR" sz="2400" dirty="0">
                <a:latin typeface="Calibri" panose="020F0502020204030204" pitchFamily="34" charset="0"/>
                <a:ea typeface="Calibri" panose="020F0502020204030204" pitchFamily="34" charset="0"/>
                <a:cs typeface="Calibri" panose="020F0502020204030204" pitchFamily="34" charset="0"/>
              </a:rPr>
              <a:t>: 30</a:t>
            </a:r>
          </a:p>
          <a:p>
            <a:pPr marL="539750" indent="-176213">
              <a:spcAft>
                <a:spcPts val="12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Calibri" panose="020F0502020204030204" pitchFamily="34" charset="0"/>
              </a:rPr>
              <a:t> Με λιγότερες ΔΕΝ εγκρίνεται το </a:t>
            </a:r>
            <a:r>
              <a:rPr lang="en-US" sz="2000" dirty="0">
                <a:latin typeface="Calibri" panose="020F0502020204030204" pitchFamily="34" charset="0"/>
                <a:ea typeface="Calibri" panose="020F0502020204030204" pitchFamily="34" charset="0"/>
                <a:cs typeface="Calibri" panose="020F0502020204030204" pitchFamily="34" charset="0"/>
              </a:rPr>
              <a:t>Learning Agreement</a:t>
            </a:r>
            <a:endParaRPr lang="el-GR" sz="2000" dirty="0">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el-GR" sz="2400" dirty="0">
                <a:latin typeface="Calibri" panose="020F0502020204030204" pitchFamily="34" charset="0"/>
                <a:ea typeface="Calibri" panose="020F0502020204030204" pitchFamily="34" charset="0"/>
                <a:cs typeface="Calibri" panose="020F0502020204030204" pitchFamily="34" charset="0"/>
              </a:rPr>
              <a:t>Μονάδες </a:t>
            </a:r>
            <a:r>
              <a:rPr lang="en-US" sz="2400" dirty="0">
                <a:latin typeface="Calibri" panose="020F0502020204030204" pitchFamily="34" charset="0"/>
                <a:ea typeface="Calibri" panose="020F0502020204030204" pitchFamily="34" charset="0"/>
                <a:cs typeface="Calibri" panose="020F0502020204030204" pitchFamily="34" charset="0"/>
              </a:rPr>
              <a:t>ECTS </a:t>
            </a:r>
            <a:r>
              <a:rPr lang="el-GR" sz="2400" dirty="0">
                <a:latin typeface="Calibri" panose="020F0502020204030204" pitchFamily="34" charset="0"/>
                <a:ea typeface="Calibri" panose="020F0502020204030204" pitchFamily="34" charset="0"/>
                <a:cs typeface="Calibri" panose="020F0502020204030204" pitchFamily="34" charset="0"/>
              </a:rPr>
              <a:t>που απονέμονται για </a:t>
            </a:r>
            <a:r>
              <a:rPr lang="el-GR" sz="2400" u="sng" dirty="0">
                <a:latin typeface="Calibri" panose="020F0502020204030204" pitchFamily="34" charset="0"/>
                <a:ea typeface="Calibri" panose="020F0502020204030204" pitchFamily="34" charset="0"/>
                <a:cs typeface="Calibri" panose="020F0502020204030204" pitchFamily="34" charset="0"/>
              </a:rPr>
              <a:t>πρακτική άσκηση</a:t>
            </a:r>
          </a:p>
          <a:p>
            <a:pPr marL="539750" indent="-176213">
              <a:spcAft>
                <a:spcPts val="1200"/>
              </a:spcAft>
              <a:buFont typeface="Wingdings" panose="05000000000000000000" pitchFamily="2" charset="2"/>
              <a:buChar char="Ø"/>
            </a:pPr>
            <a:r>
              <a:rPr lang="el-GR" sz="2400" dirty="0">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5 μονάδες  </a:t>
            </a:r>
            <a:r>
              <a:rPr lang="en-US" sz="2000" dirty="0">
                <a:latin typeface="Calibri" panose="020F0502020204030204" pitchFamily="34" charset="0"/>
                <a:ea typeface="Calibri" panose="020F0502020204030204" pitchFamily="34" charset="0"/>
                <a:cs typeface="Calibri" panose="020F0502020204030204" pitchFamily="34" charset="0"/>
              </a:rPr>
              <a:t>ECTS/</a:t>
            </a:r>
            <a:r>
              <a:rPr lang="el-GR" sz="2000" dirty="0">
                <a:latin typeface="Calibri" panose="020F0502020204030204" pitchFamily="34" charset="0"/>
                <a:ea typeface="Calibri" panose="020F0502020204030204" pitchFamily="34" charset="0"/>
                <a:cs typeface="Calibri" panose="020F0502020204030204" pitchFamily="34" charset="0"/>
              </a:rPr>
              <a:t>μήνα (10 </a:t>
            </a:r>
            <a:r>
              <a:rPr lang="en-US" sz="2000" dirty="0">
                <a:latin typeface="Calibri" panose="020F0502020204030204" pitchFamily="34" charset="0"/>
                <a:ea typeface="Calibri" panose="020F0502020204030204" pitchFamily="34" charset="0"/>
                <a:cs typeface="Calibri" panose="020F0502020204030204" pitchFamily="34" charset="0"/>
              </a:rPr>
              <a:t>ECTS/2 </a:t>
            </a:r>
            <a:r>
              <a:rPr lang="el-GR" sz="2000" dirty="0">
                <a:latin typeface="Calibri" panose="020F0502020204030204" pitchFamily="34" charset="0"/>
                <a:ea typeface="Calibri" panose="020F0502020204030204" pitchFamily="34" charset="0"/>
                <a:cs typeface="Calibri" panose="020F0502020204030204" pitchFamily="34" charset="0"/>
              </a:rPr>
              <a:t>μήνες, 15 </a:t>
            </a:r>
            <a:r>
              <a:rPr lang="en-US" sz="2000" dirty="0">
                <a:latin typeface="Calibri" panose="020F0502020204030204" pitchFamily="34" charset="0"/>
                <a:ea typeface="Calibri" panose="020F0502020204030204" pitchFamily="34" charset="0"/>
                <a:cs typeface="Calibri" panose="020F0502020204030204" pitchFamily="34" charset="0"/>
              </a:rPr>
              <a:t>ECTS/</a:t>
            </a:r>
            <a:r>
              <a:rPr lang="el-GR" sz="2000" dirty="0">
                <a:latin typeface="Calibri" panose="020F0502020204030204" pitchFamily="34" charset="0"/>
                <a:ea typeface="Calibri" panose="020F0502020204030204" pitchFamily="34" charset="0"/>
                <a:cs typeface="Calibri" panose="020F0502020204030204" pitchFamily="34" charset="0"/>
              </a:rPr>
              <a:t>3</a:t>
            </a:r>
            <a:r>
              <a:rPr lang="en-US" sz="2000" dirty="0">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μήνες, 20 </a:t>
            </a:r>
            <a:r>
              <a:rPr lang="en-US" sz="2000" dirty="0">
                <a:latin typeface="Calibri" panose="020F0502020204030204" pitchFamily="34" charset="0"/>
                <a:ea typeface="Calibri" panose="020F0502020204030204" pitchFamily="34" charset="0"/>
                <a:cs typeface="Calibri" panose="020F0502020204030204" pitchFamily="34" charset="0"/>
              </a:rPr>
              <a:t>ECTS/</a:t>
            </a:r>
            <a:r>
              <a:rPr lang="el-GR" sz="2000" dirty="0">
                <a:latin typeface="Calibri" panose="020F0502020204030204" pitchFamily="34" charset="0"/>
                <a:ea typeface="Calibri" panose="020F0502020204030204" pitchFamily="34" charset="0"/>
                <a:cs typeface="Calibri" panose="020F0502020204030204" pitchFamily="34" charset="0"/>
              </a:rPr>
              <a:t>4</a:t>
            </a:r>
            <a:r>
              <a:rPr lang="en-US" sz="2000" dirty="0">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μήνες …) </a:t>
            </a:r>
          </a:p>
          <a:p>
            <a:pPr>
              <a:spcBef>
                <a:spcPts val="1200"/>
              </a:spcBef>
            </a:pPr>
            <a:r>
              <a:rPr lang="el-GR" sz="2400" dirty="0">
                <a:latin typeface="Calibri" panose="020F0502020204030204" pitchFamily="34" charset="0"/>
                <a:ea typeface="Calibri" panose="020F0502020204030204" pitchFamily="34" charset="0"/>
                <a:cs typeface="Calibri" panose="020F0502020204030204" pitchFamily="34" charset="0"/>
              </a:rPr>
              <a:t>Μονάδες </a:t>
            </a:r>
            <a:r>
              <a:rPr lang="en-US" sz="2400" dirty="0">
                <a:latin typeface="Calibri" panose="020F0502020204030204" pitchFamily="34" charset="0"/>
                <a:ea typeface="Calibri" panose="020F0502020204030204" pitchFamily="34" charset="0"/>
                <a:cs typeface="Calibri" panose="020F0502020204030204" pitchFamily="34" charset="0"/>
              </a:rPr>
              <a:t>ECTS </a:t>
            </a:r>
            <a:r>
              <a:rPr lang="el-GR" sz="2400" dirty="0">
                <a:latin typeface="Calibri" panose="020F0502020204030204" pitchFamily="34" charset="0"/>
                <a:ea typeface="Calibri" panose="020F0502020204030204" pitchFamily="34" charset="0"/>
                <a:cs typeface="Calibri" panose="020F0502020204030204" pitchFamily="34" charset="0"/>
              </a:rPr>
              <a:t>που απονέμονται από </a:t>
            </a:r>
            <a:r>
              <a:rPr lang="en-US" sz="2400" u="sng" dirty="0">
                <a:latin typeface="Calibri" panose="020F0502020204030204" pitchFamily="34" charset="0"/>
                <a:ea typeface="Calibri" panose="020F0502020204030204" pitchFamily="34" charset="0"/>
                <a:cs typeface="Calibri" panose="020F0502020204030204" pitchFamily="34" charset="0"/>
              </a:rPr>
              <a:t>BIPs</a:t>
            </a:r>
            <a:r>
              <a:rPr lang="en-US" sz="2400" dirty="0">
                <a:latin typeface="Calibri" panose="020F0502020204030204" pitchFamily="34" charset="0"/>
                <a:ea typeface="Calibri" panose="020F0502020204030204" pitchFamily="34" charset="0"/>
                <a:cs typeface="Calibri" panose="020F0502020204030204" pitchFamily="34" charset="0"/>
              </a:rPr>
              <a:t> </a:t>
            </a:r>
            <a:r>
              <a:rPr lang="el-GR" sz="2400" dirty="0">
                <a:latin typeface="Calibri" panose="020F0502020204030204" pitchFamily="34" charset="0"/>
                <a:ea typeface="Calibri" panose="020F0502020204030204" pitchFamily="34" charset="0"/>
                <a:cs typeface="Calibri" panose="020F0502020204030204" pitchFamily="34" charset="0"/>
              </a:rPr>
              <a:t>που διοργανώνει το ΔΠΘ</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539750" indent="-176213">
              <a:buFont typeface="Wingdings" panose="05000000000000000000" pitchFamily="2" charset="2"/>
              <a:buChar char="Ø"/>
            </a:pPr>
            <a:r>
              <a:rPr lang="el-GR" sz="2400" dirty="0">
                <a:latin typeface="Calibri" panose="020F0502020204030204" pitchFamily="34" charset="0"/>
                <a:ea typeface="Calibri" panose="020F0502020204030204" pitchFamily="34" charset="0"/>
                <a:cs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1 μονάδα  </a:t>
            </a:r>
            <a:r>
              <a:rPr lang="en-US" sz="2000" dirty="0">
                <a:latin typeface="Calibri" panose="020F0502020204030204" pitchFamily="34" charset="0"/>
                <a:ea typeface="Calibri" panose="020F0502020204030204" pitchFamily="34" charset="0"/>
                <a:cs typeface="Calibri" panose="020F0502020204030204" pitchFamily="34" charset="0"/>
              </a:rPr>
              <a:t>ECTS </a:t>
            </a:r>
            <a:r>
              <a:rPr lang="el-GR" sz="2000" dirty="0">
                <a:latin typeface="Calibri" panose="020F0502020204030204" pitchFamily="34" charset="0"/>
                <a:ea typeface="Calibri" panose="020F0502020204030204" pitchFamily="34" charset="0"/>
                <a:cs typeface="Calibri" panose="020F0502020204030204" pitchFamily="34" charset="0"/>
              </a:rPr>
              <a:t>για φόρτο εργασίας 30 ωρών (για τον φοιτητή)</a:t>
            </a:r>
            <a:endParaRPr lang="el-GR" sz="2400" dirty="0">
              <a:latin typeface="Calibri" panose="020F0502020204030204" pitchFamily="34" charset="0"/>
              <a:ea typeface="Calibri" panose="020F0502020204030204" pitchFamily="34" charset="0"/>
              <a:cs typeface="Calibri" panose="020F0502020204030204" pitchFamily="34" charset="0"/>
            </a:endParaRPr>
          </a:p>
          <a:p>
            <a:endParaRPr lang="el-GR"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0C8D0ECC-B9C8-4C86-8E95-54750E8270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3670A8F7-7991-4397-A4F6-772202F9B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983432" y="2780928"/>
            <a:ext cx="10390716" cy="1462087"/>
          </a:xfrm>
          <a:noFill/>
          <a:ln/>
        </p:spPr>
        <p:txBody>
          <a:bodyPr vert="horz" wrap="square" lIns="92075" tIns="46037" rIns="92075" bIns="46037" numCol="1" anchor="ctr" anchorCtr="0" compatLnSpc="1">
            <a:prstTxWarp prst="textNoShape">
              <a:avLst/>
            </a:prstTxWarp>
          </a:bodyPr>
          <a:lstStyle/>
          <a:p>
            <a:pPr algn="ctr"/>
            <a:r>
              <a:rPr lang="el-GR" spc="20" dirty="0">
                <a:latin typeface="Calibri" panose="020F0502020204030204" pitchFamily="34" charset="0"/>
                <a:ea typeface="Calibri" panose="020F0502020204030204" pitchFamily="34" charset="0"/>
                <a:cs typeface="Calibri" panose="020F0502020204030204" pitchFamily="34" charset="0"/>
              </a:rPr>
              <a:t>Σας ευχαριστώ!</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54802" y="2853180"/>
            <a:ext cx="9343721" cy="3096100"/>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Δεσμεύσεις από τον </a:t>
            </a:r>
            <a:r>
              <a:rPr lang="en-US" dirty="0">
                <a:latin typeface="Calibri" panose="020F0502020204030204" pitchFamily="34" charset="0"/>
                <a:ea typeface="Calibri" panose="020F0502020204030204" pitchFamily="34" charset="0"/>
                <a:cs typeface="Calibri" panose="020F0502020204030204" pitchFamily="34" charset="0"/>
              </a:rPr>
              <a:t>ECHE</a:t>
            </a:r>
            <a:r>
              <a:rPr lang="el-GR" dirty="0">
                <a:latin typeface="Calibri" panose="020F0502020204030204" pitchFamily="34" charset="0"/>
                <a:ea typeface="Calibri" panose="020F0502020204030204" pitchFamily="34" charset="0"/>
                <a:cs typeface="Calibri" panose="020F0502020204030204" pitchFamily="34" charset="0"/>
              </a:rPr>
              <a:t> και τον Οδηγό  </a:t>
            </a:r>
            <a:r>
              <a:rPr lang="en-US" dirty="0">
                <a:latin typeface="Calibri" panose="020F0502020204030204" pitchFamily="34" charset="0"/>
                <a:ea typeface="Calibri" panose="020F0502020204030204" pitchFamily="34" charset="0"/>
                <a:cs typeface="Calibri" panose="020F0502020204030204" pitchFamily="34" charset="0"/>
              </a:rPr>
              <a:t>ECTS</a:t>
            </a:r>
            <a:endParaRPr lang="el-GR"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Προβλεπόμενη διαδικασία</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στο ΔΠΘ</a:t>
            </a:r>
          </a:p>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Καλές και κακές πρακτικές</a:t>
            </a:r>
          </a:p>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Προβληματισμοί - προτάσεις</a:t>
            </a: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Δεσμεύσεις από τον </a:t>
            </a:r>
            <a:r>
              <a:rPr lang="en-US"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ECHE</a:t>
            </a:r>
            <a:r>
              <a:rPr lang="el-GR" dirty="0">
                <a:latin typeface="Calibri" panose="020F0502020204030204" pitchFamily="34" charset="0"/>
                <a:ea typeface="Calibri" panose="020F0502020204030204" pitchFamily="34" charset="0"/>
                <a:cs typeface="Calibri" panose="020F0502020204030204" pitchFamily="34" charset="0"/>
              </a:rPr>
              <a:t> και τον </a:t>
            </a:r>
            <a:r>
              <a:rPr lang="el-GR"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Οδηγό  </a:t>
            </a:r>
            <a:r>
              <a:rPr lang="en-US"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ECTS</a:t>
            </a:r>
            <a:endParaRPr lang="el-GR" dirty="0">
              <a:solidFill>
                <a:srgbClr val="4B4EB5"/>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
        <p:nvSpPr>
          <p:cNvPr id="2" name="Ορθογώνιο 1">
            <a:extLst>
              <a:ext uri="{FF2B5EF4-FFF2-40B4-BE49-F238E27FC236}">
                <a16:creationId xmlns:a16="http://schemas.microsoft.com/office/drawing/2014/main" id="{CACD6033-A838-4F52-82A4-7DF2F97F390B}"/>
              </a:ext>
            </a:extLst>
          </p:cNvPr>
          <p:cNvSpPr/>
          <p:nvPr/>
        </p:nvSpPr>
        <p:spPr>
          <a:xfrm>
            <a:off x="1703512" y="3320949"/>
            <a:ext cx="8596295" cy="2103012"/>
          </a:xfrm>
          <a:prstGeom prst="rect">
            <a:avLst/>
          </a:prstGeom>
        </p:spPr>
        <p:txBody>
          <a:bodyPr wrap="square">
            <a:spAutoFit/>
          </a:bodyPr>
          <a:lstStyle/>
          <a:p>
            <a:pPr>
              <a:lnSpc>
                <a:spcPct val="105000"/>
              </a:lnSpc>
            </a:pPr>
            <a:r>
              <a:rPr lang="el-GR" b="1" dirty="0">
                <a:solidFill>
                  <a:srgbClr val="004495"/>
                </a:solidFill>
                <a:latin typeface="Calibri" panose="020F0502020204030204" pitchFamily="34" charset="0"/>
                <a:ea typeface="Calibri" panose="020F0502020204030204" pitchFamily="34" charset="0"/>
                <a:cs typeface="Calibri" panose="020F0502020204030204" pitchFamily="34" charset="0"/>
              </a:rPr>
              <a:t>Το Ίδρυμα δεσμεύεται:</a:t>
            </a:r>
          </a:p>
          <a:p>
            <a:pPr algn="just">
              <a:lnSpc>
                <a:spcPct val="105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Να διασφαλίζει πλήρη αυτόματη αναγνώριση όλων των πιστωτικών μονάδων (με βάση το ευρωπαϊκό σύστημα μεταφοράς</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και συσσώρευσης ακαδημαϊκών μονάδων - ECTS) που</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έχουν αποκτηθεί για τα μαθησιακά αποτελέσματα τα οποία</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επιτεύχθηκαν ικανοποιητικά κατά τη διάρκεια περιόδου σπουδών/</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επιμόρφωσης στο εξωτερικό, καθώς και κατά τη διάρκεια μεικτής</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κινητικότητας.</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5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9EF4BD5-07D0-4B0B-9273-402C99864F57}"/>
              </a:ext>
            </a:extLst>
          </p:cNvPr>
          <p:cNvSpPr txBox="1"/>
          <p:nvPr/>
        </p:nvSpPr>
        <p:spPr>
          <a:xfrm>
            <a:off x="623392" y="3320949"/>
            <a:ext cx="1179471" cy="400110"/>
          </a:xfrm>
          <a:prstGeom prst="rect">
            <a:avLst/>
          </a:prstGeom>
          <a:noFill/>
        </p:spPr>
        <p:txBody>
          <a:bodyPr wrap="square" rtlCol="0">
            <a:spAutoFit/>
          </a:bodyPr>
          <a:lstStyle/>
          <a:p>
            <a:r>
              <a:rPr lang="en-US" sz="2000" b="1" dirty="0">
                <a:solidFill>
                  <a:srgbClr val="76B749"/>
                </a:solidFill>
                <a:latin typeface="Calibri" panose="020F0502020204030204" pitchFamily="34" charset="0"/>
                <a:ea typeface="Calibri" panose="020F0502020204030204" pitchFamily="34" charset="0"/>
                <a:cs typeface="Calibri" panose="020F0502020204030204" pitchFamily="34" charset="0"/>
              </a:rPr>
              <a:t>ECHE</a:t>
            </a:r>
            <a:endParaRPr lang="el-GR" sz="2000" b="1" dirty="0">
              <a:solidFill>
                <a:srgbClr val="76B74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003968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Δεσμεύσεις από τον </a:t>
            </a:r>
            <a:r>
              <a:rPr lang="en-US"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ECHE</a:t>
            </a:r>
            <a:r>
              <a:rPr lang="el-GR" dirty="0">
                <a:latin typeface="Calibri" panose="020F0502020204030204" pitchFamily="34" charset="0"/>
                <a:ea typeface="Calibri" panose="020F0502020204030204" pitchFamily="34" charset="0"/>
                <a:cs typeface="Calibri" panose="020F0502020204030204" pitchFamily="34" charset="0"/>
              </a:rPr>
              <a:t> και τον </a:t>
            </a:r>
            <a:r>
              <a:rPr lang="el-GR"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Οδηγό  </a:t>
            </a:r>
            <a:r>
              <a:rPr lang="en-US"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ECTS</a:t>
            </a:r>
            <a:endParaRPr lang="el-GR" dirty="0">
              <a:solidFill>
                <a:srgbClr val="4B4EB5"/>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
        <p:nvSpPr>
          <p:cNvPr id="2" name="Ορθογώνιο 1">
            <a:extLst>
              <a:ext uri="{FF2B5EF4-FFF2-40B4-BE49-F238E27FC236}">
                <a16:creationId xmlns:a16="http://schemas.microsoft.com/office/drawing/2014/main" id="{CACD6033-A838-4F52-82A4-7DF2F97F390B}"/>
              </a:ext>
            </a:extLst>
          </p:cNvPr>
          <p:cNvSpPr/>
          <p:nvPr/>
        </p:nvSpPr>
        <p:spPr>
          <a:xfrm>
            <a:off x="1739516" y="3369570"/>
            <a:ext cx="8712968" cy="2135328"/>
          </a:xfrm>
          <a:prstGeom prst="rect">
            <a:avLst/>
          </a:prstGeom>
        </p:spPr>
        <p:txBody>
          <a:bodyPr wrap="square">
            <a:spAutoFit/>
          </a:bodyPr>
          <a:lstStyle/>
          <a:p>
            <a:pPr>
              <a:lnSpc>
                <a:spcPct val="105000"/>
              </a:lnSpc>
            </a:pPr>
            <a:r>
              <a:rPr lang="el-GR" b="1" dirty="0">
                <a:solidFill>
                  <a:srgbClr val="004495"/>
                </a:solidFill>
                <a:latin typeface="Calibri" panose="020F0502020204030204" pitchFamily="34" charset="0"/>
                <a:ea typeface="Calibri" panose="020F0502020204030204" pitchFamily="34" charset="0"/>
                <a:cs typeface="Calibri" panose="020F0502020204030204" pitchFamily="34" charset="0"/>
              </a:rPr>
              <a:t>Το Ίδρυμα δεσμεύεται:</a:t>
            </a:r>
          </a:p>
          <a:p>
            <a:pPr>
              <a:lnSpc>
                <a:spcPct val="105000"/>
              </a:lnSpc>
            </a:pPr>
            <a:r>
              <a:rPr lang="el-GR" b="1" dirty="0">
                <a:latin typeface="Calibri" panose="020F0502020204030204" pitchFamily="34" charset="0"/>
                <a:ea typeface="Calibri" panose="020F0502020204030204" pitchFamily="34" charset="0"/>
                <a:cs typeface="Calibri" panose="020F0502020204030204" pitchFamily="34" charset="0"/>
              </a:rPr>
              <a:t>Πριν από την κινητικότητα</a:t>
            </a:r>
            <a:endParaRPr lang="en-US" b="1" dirty="0">
              <a:latin typeface="Calibri" panose="020F0502020204030204" pitchFamily="34" charset="0"/>
              <a:ea typeface="Calibri" panose="020F0502020204030204" pitchFamily="34" charset="0"/>
              <a:cs typeface="Calibri" panose="020F0502020204030204" pitchFamily="34" charset="0"/>
            </a:endParaRPr>
          </a:p>
          <a:p>
            <a:pPr algn="just">
              <a:lnSpc>
                <a:spcPct val="105000"/>
              </a:lnSpc>
            </a:pP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Να διασφαλίζει ότι η κινητικότητα των φοιτητών και του</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προσωπικού βασίζεται σε συμφωνία μάθησης για τους φοιτητές</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και σε συμφωνία κινητικότητας για το προσωπικό, οι οποίες</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επικυρώνονται εκ των προτέρων από τα ιδρύματα ή τις επιχειρήσεις αποστολής και υποδοχής και τους συμμετέχοντες</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στην κινητικότητα.</a:t>
            </a:r>
            <a:endParaRPr lang="en-US" dirty="0">
              <a:latin typeface="Calibri" panose="020F0502020204030204" pitchFamily="34" charset="0"/>
              <a:ea typeface="Calibri" panose="020F0502020204030204" pitchFamily="34" charset="0"/>
              <a:cs typeface="Calibri" panose="020F0502020204030204" pitchFamily="34" charset="0"/>
            </a:endParaRPr>
          </a:p>
          <a:p>
            <a:pPr algn="just">
              <a:lnSpc>
                <a:spcPct val="105000"/>
              </a:lnSpc>
            </a:pPr>
            <a:r>
              <a:rPr lang="en-US" dirty="0">
                <a:latin typeface="Calibri" panose="020F0502020204030204" pitchFamily="34" charset="0"/>
                <a:ea typeface="Calibri" panose="020F0502020204030204" pitchFamily="34" charset="0"/>
                <a:cs typeface="Calibri" panose="020F0502020204030204" pitchFamily="34" charset="0"/>
              </a:rPr>
              <a:t>…</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835633A-BCEB-4A20-AD9D-A228C1C71FA7}"/>
              </a:ext>
            </a:extLst>
          </p:cNvPr>
          <p:cNvSpPr txBox="1"/>
          <p:nvPr/>
        </p:nvSpPr>
        <p:spPr>
          <a:xfrm>
            <a:off x="623392" y="3320949"/>
            <a:ext cx="1179471" cy="400110"/>
          </a:xfrm>
          <a:prstGeom prst="rect">
            <a:avLst/>
          </a:prstGeom>
          <a:noFill/>
        </p:spPr>
        <p:txBody>
          <a:bodyPr wrap="square" rtlCol="0">
            <a:spAutoFit/>
          </a:bodyPr>
          <a:lstStyle/>
          <a:p>
            <a:r>
              <a:rPr lang="en-US" sz="2000" b="1" dirty="0">
                <a:solidFill>
                  <a:srgbClr val="76B749"/>
                </a:solidFill>
                <a:latin typeface="Calibri" panose="020F0502020204030204" pitchFamily="34" charset="0"/>
                <a:ea typeface="Calibri" panose="020F0502020204030204" pitchFamily="34" charset="0"/>
                <a:cs typeface="Calibri" panose="020F0502020204030204" pitchFamily="34" charset="0"/>
              </a:rPr>
              <a:t>ECHE</a:t>
            </a:r>
            <a:endParaRPr lang="el-GR" sz="2000" b="1" dirty="0">
              <a:solidFill>
                <a:srgbClr val="76B74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635948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Δεσμεύσεις από τον </a:t>
            </a:r>
            <a:r>
              <a:rPr lang="en-US"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ECHE</a:t>
            </a:r>
            <a:r>
              <a:rPr lang="el-GR" dirty="0">
                <a:latin typeface="Calibri" panose="020F0502020204030204" pitchFamily="34" charset="0"/>
                <a:ea typeface="Calibri" panose="020F0502020204030204" pitchFamily="34" charset="0"/>
                <a:cs typeface="Calibri" panose="020F0502020204030204" pitchFamily="34" charset="0"/>
              </a:rPr>
              <a:t> και τον </a:t>
            </a:r>
            <a:r>
              <a:rPr lang="el-GR"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Οδηγό  </a:t>
            </a:r>
            <a:r>
              <a:rPr lang="en-US"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ECTS</a:t>
            </a:r>
            <a:endParaRPr lang="el-GR" dirty="0">
              <a:solidFill>
                <a:srgbClr val="4B4EB5"/>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
        <p:nvSpPr>
          <p:cNvPr id="2" name="Ορθογώνιο 1">
            <a:extLst>
              <a:ext uri="{FF2B5EF4-FFF2-40B4-BE49-F238E27FC236}">
                <a16:creationId xmlns:a16="http://schemas.microsoft.com/office/drawing/2014/main" id="{CACD6033-A838-4F52-82A4-7DF2F97F390B}"/>
              </a:ext>
            </a:extLst>
          </p:cNvPr>
          <p:cNvSpPr/>
          <p:nvPr/>
        </p:nvSpPr>
        <p:spPr>
          <a:xfrm>
            <a:off x="1644873" y="3140968"/>
            <a:ext cx="9207608" cy="3430170"/>
          </a:xfrm>
          <a:prstGeom prst="rect">
            <a:avLst/>
          </a:prstGeom>
        </p:spPr>
        <p:txBody>
          <a:bodyPr wrap="square">
            <a:spAutoFit/>
          </a:bodyPr>
          <a:lstStyle/>
          <a:p>
            <a:pPr>
              <a:lnSpc>
                <a:spcPct val="105000"/>
              </a:lnSpc>
            </a:pPr>
            <a:r>
              <a:rPr lang="el-GR" b="1" dirty="0">
                <a:solidFill>
                  <a:srgbClr val="004495"/>
                </a:solidFill>
                <a:latin typeface="Calibri" panose="020F0502020204030204" pitchFamily="34" charset="0"/>
                <a:ea typeface="Calibri" panose="020F0502020204030204" pitchFamily="34" charset="0"/>
                <a:cs typeface="Calibri" panose="020F0502020204030204" pitchFamily="34" charset="0"/>
              </a:rPr>
              <a:t>Το Ίδρυμα δεσμεύεται:</a:t>
            </a:r>
          </a:p>
          <a:p>
            <a:r>
              <a:rPr lang="el-GR" b="1" dirty="0">
                <a:latin typeface="Calibri" panose="020F0502020204030204" pitchFamily="34" charset="0"/>
                <a:ea typeface="Calibri" panose="020F0502020204030204" pitchFamily="34" charset="0"/>
                <a:cs typeface="Calibri" panose="020F0502020204030204" pitchFamily="34" charset="0"/>
              </a:rPr>
              <a:t>Μετά την κινητικότητα</a:t>
            </a:r>
          </a:p>
          <a:p>
            <a:pPr algn="just"/>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Να διασφαλίζει ότι όλες οι πιστωτικές μονάδες του συστήματος</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ECTS που έχουν αποκτηθεί για τα μαθησιακά αποτελέσματα τα</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οποία επιτεύχθηκαν ικανοποιητικά κατά τη διάρκεια περιόδου</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σπουδών/επιμόρφωσης στο εξωτερικό, καθώς και κατά τη</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διάρκεια μεικτής κινητικότητας, αναγνωρίζονται πλήρως και</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αυτομάτως όπως έχει συμφωνηθεί στη συμφωνία μάθησης και</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έχει επιβεβαιωθεί από το πιστοποιητικό αναλυτικής βαθμολογίας/το πιστοποιητικό πρακτικής άσκησης· να μεταφέρει τις εν λόγω πιστωτικές μονάδες χωρίς καθυστέρηση στο πιστοποιητικό</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αναλυτικής βαθμολογίας του φοιτητή, να τις συμπεριλάβει στο</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πτυχίο του φοιτητή χωρίς καμία πρόσθετη εργασία ή αξιολόγηση</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του φοιτητή και να διασφαλίσει την ανίχνευσή τους στο</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πιστοποιητικό αναλυτικής βαθμολογίας του φοιτητή και στο</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Παράρτημα Διπλώματος.</a:t>
            </a:r>
            <a:r>
              <a:rPr lang="en-US" dirty="0">
                <a:latin typeface="Calibri" panose="020F0502020204030204" pitchFamily="34" charset="0"/>
                <a:ea typeface="Calibri" panose="020F0502020204030204" pitchFamily="34" charset="0"/>
                <a:cs typeface="Calibri" panose="020F0502020204030204" pitchFamily="34" charset="0"/>
              </a:rPr>
              <a:t> …</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AB6D187-266E-44DE-9D9A-7F820698FF9B}"/>
              </a:ext>
            </a:extLst>
          </p:cNvPr>
          <p:cNvSpPr txBox="1"/>
          <p:nvPr/>
        </p:nvSpPr>
        <p:spPr>
          <a:xfrm>
            <a:off x="623392" y="3140968"/>
            <a:ext cx="1179471" cy="400110"/>
          </a:xfrm>
          <a:prstGeom prst="rect">
            <a:avLst/>
          </a:prstGeom>
          <a:noFill/>
        </p:spPr>
        <p:txBody>
          <a:bodyPr wrap="square" rtlCol="0">
            <a:spAutoFit/>
          </a:bodyPr>
          <a:lstStyle/>
          <a:p>
            <a:r>
              <a:rPr lang="en-US" sz="2000" b="1" dirty="0">
                <a:solidFill>
                  <a:srgbClr val="76B749"/>
                </a:solidFill>
                <a:latin typeface="Calibri" panose="020F0502020204030204" pitchFamily="34" charset="0"/>
                <a:ea typeface="Calibri" panose="020F0502020204030204" pitchFamily="34" charset="0"/>
                <a:cs typeface="Calibri" panose="020F0502020204030204" pitchFamily="34" charset="0"/>
              </a:rPr>
              <a:t>ECHE</a:t>
            </a:r>
            <a:endParaRPr lang="el-GR" sz="2000" b="1" dirty="0">
              <a:solidFill>
                <a:srgbClr val="76B74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903749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Δεσμεύσεις από τον </a:t>
            </a:r>
            <a:r>
              <a:rPr lang="en-US"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ECHE</a:t>
            </a:r>
            <a:r>
              <a:rPr lang="el-GR" dirty="0">
                <a:latin typeface="Calibri" panose="020F0502020204030204" pitchFamily="34" charset="0"/>
                <a:ea typeface="Calibri" panose="020F0502020204030204" pitchFamily="34" charset="0"/>
                <a:cs typeface="Calibri" panose="020F0502020204030204" pitchFamily="34" charset="0"/>
              </a:rPr>
              <a:t> και τον </a:t>
            </a:r>
            <a:r>
              <a:rPr lang="el-GR"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Οδηγό  </a:t>
            </a:r>
            <a:r>
              <a:rPr lang="en-US"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ECTS</a:t>
            </a:r>
            <a:endParaRPr lang="el-GR" dirty="0">
              <a:solidFill>
                <a:srgbClr val="4B4EB5"/>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
        <p:nvSpPr>
          <p:cNvPr id="3" name="TextBox 2">
            <a:extLst>
              <a:ext uri="{FF2B5EF4-FFF2-40B4-BE49-F238E27FC236}">
                <a16:creationId xmlns:a16="http://schemas.microsoft.com/office/drawing/2014/main" id="{E9EF4BD5-07D0-4B0B-9273-402C99864F57}"/>
              </a:ext>
            </a:extLst>
          </p:cNvPr>
          <p:cNvSpPr txBox="1"/>
          <p:nvPr/>
        </p:nvSpPr>
        <p:spPr>
          <a:xfrm>
            <a:off x="464785" y="2895409"/>
            <a:ext cx="1179471" cy="707886"/>
          </a:xfrm>
          <a:prstGeom prst="rect">
            <a:avLst/>
          </a:prstGeom>
          <a:noFill/>
        </p:spPr>
        <p:txBody>
          <a:bodyPr wrap="square" rtlCol="0">
            <a:spAutoFit/>
          </a:bodyPr>
          <a:lstStyle/>
          <a:p>
            <a:r>
              <a:rPr lang="en-US" sz="2000" b="1" dirty="0">
                <a:solidFill>
                  <a:srgbClr val="76B749"/>
                </a:solidFill>
                <a:latin typeface="Calibri" panose="020F0502020204030204" pitchFamily="34" charset="0"/>
                <a:ea typeface="Calibri" panose="020F0502020204030204" pitchFamily="34" charset="0"/>
                <a:cs typeface="Calibri" panose="020F0502020204030204" pitchFamily="34" charset="0"/>
              </a:rPr>
              <a:t>ECTS Guide</a:t>
            </a:r>
            <a:endParaRPr lang="el-GR" sz="2000" b="1" dirty="0">
              <a:solidFill>
                <a:srgbClr val="76B749"/>
              </a:solidFill>
              <a:latin typeface="Calibri" panose="020F0502020204030204" pitchFamily="34" charset="0"/>
              <a:ea typeface="Calibri" panose="020F0502020204030204" pitchFamily="34" charset="0"/>
              <a:cs typeface="Calibri" panose="020F0502020204030204" pitchFamily="34" charset="0"/>
            </a:endParaRPr>
          </a:p>
        </p:txBody>
      </p:sp>
      <p:sp>
        <p:nvSpPr>
          <p:cNvPr id="8" name="Ορθογώνιο 7">
            <a:extLst>
              <a:ext uri="{FF2B5EF4-FFF2-40B4-BE49-F238E27FC236}">
                <a16:creationId xmlns:a16="http://schemas.microsoft.com/office/drawing/2014/main" id="{109EF403-A187-4F41-864E-35E903DF1EA0}"/>
              </a:ext>
            </a:extLst>
          </p:cNvPr>
          <p:cNvSpPr/>
          <p:nvPr/>
        </p:nvSpPr>
        <p:spPr>
          <a:xfrm>
            <a:off x="1644256" y="2904011"/>
            <a:ext cx="9001002" cy="3608167"/>
          </a:xfrm>
          <a:prstGeom prst="rect">
            <a:avLst/>
          </a:prstGeom>
        </p:spPr>
        <p:txBody>
          <a:bodyPr wrap="square">
            <a:spAutoFit/>
          </a:bodyPr>
          <a:lstStyle/>
          <a:p>
            <a:r>
              <a:rPr lang="en-US" b="1" dirty="0">
                <a:solidFill>
                  <a:srgbClr val="004495"/>
                </a:solidFill>
                <a:latin typeface="Calibri" panose="020F0502020204030204" pitchFamily="34" charset="0"/>
                <a:ea typeface="Calibri" panose="020F0502020204030204" pitchFamily="34" charset="0"/>
                <a:cs typeface="Calibri" panose="020F0502020204030204" pitchFamily="34" charset="0"/>
              </a:rPr>
              <a:t>ECTS for mobility and credit recognition </a:t>
            </a:r>
          </a:p>
          <a:p>
            <a:pPr algn="just">
              <a:spcBef>
                <a:spcPts val="400"/>
              </a:spcBef>
            </a:pPr>
            <a:r>
              <a:rPr lang="en-US" sz="1700" dirty="0">
                <a:latin typeface="Calibri" panose="020F0502020204030204" pitchFamily="34" charset="0"/>
                <a:ea typeface="Calibri" panose="020F0502020204030204" pitchFamily="34" charset="0"/>
                <a:cs typeface="Calibri" panose="020F0502020204030204" pitchFamily="34" charset="0"/>
              </a:rPr>
              <a:t>Successful learning mobility requires academic recognition and transfer of credits.</a:t>
            </a:r>
          </a:p>
          <a:p>
            <a:pPr algn="just"/>
            <a:r>
              <a:rPr lang="en-US" sz="1700" dirty="0">
                <a:latin typeface="Calibri" panose="020F0502020204030204" pitchFamily="34" charset="0"/>
                <a:ea typeface="Calibri" panose="020F0502020204030204" pitchFamily="34" charset="0"/>
                <a:cs typeface="Calibri" panose="020F0502020204030204" pitchFamily="34" charset="0"/>
              </a:rPr>
              <a:t>Recognition of credits is the process through which an institution certifies that learning outcomes achieved and assessed in another institution satisfy the requirements of one of the </a:t>
            </a:r>
            <a:r>
              <a:rPr lang="en-US" sz="1700" dirty="0" err="1">
                <a:latin typeface="Calibri" panose="020F0502020204030204" pitchFamily="34" charset="0"/>
                <a:ea typeface="Calibri" panose="020F0502020204030204" pitchFamily="34" charset="0"/>
                <a:cs typeface="Calibri" panose="020F0502020204030204" pitchFamily="34" charset="0"/>
              </a:rPr>
              <a:t>programmes</a:t>
            </a:r>
            <a:r>
              <a:rPr lang="en-US" sz="1700" dirty="0">
                <a:latin typeface="Calibri" panose="020F0502020204030204" pitchFamily="34" charset="0"/>
                <a:ea typeface="Calibri" panose="020F0502020204030204" pitchFamily="34" charset="0"/>
                <a:cs typeface="Calibri" panose="020F0502020204030204" pitchFamily="34" charset="0"/>
              </a:rPr>
              <a:t> they offer.</a:t>
            </a:r>
          </a:p>
          <a:p>
            <a:pPr algn="just"/>
            <a:r>
              <a:rPr lang="en-US" sz="1700" dirty="0">
                <a:latin typeface="Calibri" panose="020F0502020204030204" pitchFamily="34" charset="0"/>
                <a:ea typeface="Calibri" panose="020F0502020204030204" pitchFamily="34" charset="0"/>
                <a:cs typeface="Calibri" panose="020F0502020204030204" pitchFamily="34" charset="0"/>
              </a:rPr>
              <a:t>Given the diversity of </a:t>
            </a:r>
            <a:r>
              <a:rPr lang="en-US" sz="1700" dirty="0" err="1">
                <a:latin typeface="Calibri" panose="020F0502020204030204" pitchFamily="34" charset="0"/>
                <a:ea typeface="Calibri" panose="020F0502020204030204" pitchFamily="34" charset="0"/>
                <a:cs typeface="Calibri" panose="020F0502020204030204" pitchFamily="34" charset="0"/>
              </a:rPr>
              <a:t>programmes</a:t>
            </a:r>
            <a:r>
              <a:rPr lang="en-US" sz="1700" dirty="0">
                <a:latin typeface="Calibri" panose="020F0502020204030204" pitchFamily="34" charset="0"/>
                <a:ea typeface="Calibri" panose="020F0502020204030204" pitchFamily="34" charset="0"/>
                <a:cs typeface="Calibri" panose="020F0502020204030204" pitchFamily="34" charset="0"/>
              </a:rPr>
              <a:t> and HEIs, it is unlikely that the credits and learning outcomes of a single educational component in two different </a:t>
            </a:r>
            <a:r>
              <a:rPr lang="en-US" sz="1700" dirty="0" err="1">
                <a:latin typeface="Calibri" panose="020F0502020204030204" pitchFamily="34" charset="0"/>
                <a:ea typeface="Calibri" panose="020F0502020204030204" pitchFamily="34" charset="0"/>
                <a:cs typeface="Calibri" panose="020F0502020204030204" pitchFamily="34" charset="0"/>
              </a:rPr>
              <a:t>programmes</a:t>
            </a:r>
            <a:r>
              <a:rPr lang="el-GR" sz="1700"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will be identical… </a:t>
            </a:r>
          </a:p>
          <a:p>
            <a:pPr algn="just">
              <a:spcBef>
                <a:spcPts val="400"/>
              </a:spcBef>
            </a:pPr>
            <a:r>
              <a:rPr lang="en-US" sz="1700" dirty="0">
                <a:latin typeface="Calibri" panose="020F0502020204030204" pitchFamily="34" charset="0"/>
                <a:ea typeface="Calibri" panose="020F0502020204030204" pitchFamily="34" charset="0"/>
                <a:cs typeface="Calibri" panose="020F0502020204030204" pitchFamily="34" charset="0"/>
              </a:rPr>
              <a:t>… An open and flexible approach to the recognition of credits obtained in another context, including learning mobility, is therefore recommended, based on compatibility of learning outcomes rather than equivalence of course contents. In practice, recognition means that the number of credits gained for compatible learning outcomes achieved in another context will replace the number of credits that are allocated for compatible learning outcomes at the awarding institution.</a:t>
            </a:r>
            <a:r>
              <a:rPr lang="el-GR" sz="1700" dirty="0">
                <a:latin typeface="Calibri" panose="020F0502020204030204" pitchFamily="34" charset="0"/>
                <a:ea typeface="Calibri" panose="020F0502020204030204" pitchFamily="34" charset="0"/>
                <a:cs typeface="Calibri" panose="020F0502020204030204" pitchFamily="34" charset="0"/>
              </a:rPr>
              <a:t>.»</a:t>
            </a:r>
          </a:p>
          <a:p>
            <a:pPr algn="r" eaLnBrk="0" fontAlgn="base" hangingPunct="0">
              <a:spcBef>
                <a:spcPct val="20000"/>
              </a:spcBef>
              <a:spcAft>
                <a:spcPct val="0"/>
              </a:spcAft>
              <a:buClr>
                <a:schemeClr val="tx2"/>
              </a:buClr>
              <a:defRPr/>
            </a:pPr>
            <a:r>
              <a:rPr lang="en-US" sz="1400" kern="0" dirty="0">
                <a:latin typeface="Calibri" panose="020F0502020204030204" pitchFamily="34" charset="0"/>
                <a:ea typeface="Calibri" panose="020F0502020204030204" pitchFamily="34" charset="0"/>
                <a:cs typeface="Calibri" panose="020F0502020204030204" pitchFamily="34" charset="0"/>
              </a:rPr>
              <a:t>(ECTS Erasmus Guide 2015, </a:t>
            </a:r>
            <a:r>
              <a:rPr lang="el-GR" sz="1400" kern="0" dirty="0">
                <a:latin typeface="Calibri" panose="020F0502020204030204" pitchFamily="34" charset="0"/>
                <a:ea typeface="Calibri" panose="020F0502020204030204" pitchFamily="34" charset="0"/>
                <a:cs typeface="Calibri" panose="020F0502020204030204" pitchFamily="34" charset="0"/>
              </a:rPr>
              <a:t>σελ. 3</a:t>
            </a:r>
            <a:r>
              <a:rPr lang="en-US" sz="1400" kern="0" dirty="0">
                <a:latin typeface="Calibri" panose="020F0502020204030204" pitchFamily="34" charset="0"/>
                <a:ea typeface="Calibri" panose="020F0502020204030204" pitchFamily="34" charset="0"/>
                <a:cs typeface="Calibri" panose="020F0502020204030204" pitchFamily="34" charset="0"/>
              </a:rPr>
              <a:t>0</a:t>
            </a:r>
            <a:r>
              <a:rPr lang="el-GR" sz="1400" kern="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1869815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Προβλεπόμενη διαδικασία στο ΔΠΘ</a:t>
            </a: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
        <p:nvSpPr>
          <p:cNvPr id="2" name="Ορθογώνιο 1">
            <a:extLst>
              <a:ext uri="{FF2B5EF4-FFF2-40B4-BE49-F238E27FC236}">
                <a16:creationId xmlns:a16="http://schemas.microsoft.com/office/drawing/2014/main" id="{3AB79E3E-AEE6-4328-BFE2-018E5D9C1ACD}"/>
              </a:ext>
            </a:extLst>
          </p:cNvPr>
          <p:cNvSpPr/>
          <p:nvPr/>
        </p:nvSpPr>
        <p:spPr>
          <a:xfrm>
            <a:off x="1847528" y="3429000"/>
            <a:ext cx="8856984" cy="3416320"/>
          </a:xfrm>
          <a:prstGeom prst="rect">
            <a:avLst/>
          </a:prstGeom>
        </p:spPr>
        <p:txBody>
          <a:bodyPr wrap="square">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2.3 Συντονιστές/</a:t>
            </a:r>
            <a:r>
              <a:rPr lang="el-GR" b="1" dirty="0" err="1">
                <a:latin typeface="Calibri" panose="020F0502020204030204" pitchFamily="34" charset="0"/>
                <a:ea typeface="Calibri" panose="020F0502020204030204" pitchFamily="34" charset="0"/>
                <a:cs typeface="Calibri" panose="020F0502020204030204" pitchFamily="34" charset="0"/>
              </a:rPr>
              <a:t>στριες</a:t>
            </a:r>
            <a:r>
              <a:rPr lang="el-GR" b="1" dirty="0">
                <a:latin typeface="Calibri" panose="020F0502020204030204" pitchFamily="34" charset="0"/>
                <a:ea typeface="Calibri" panose="020F0502020204030204" pitchFamily="34" charset="0"/>
                <a:cs typeface="Calibri" panose="020F0502020204030204" pitchFamily="34" charset="0"/>
              </a:rPr>
              <a:t> Ακαδημαϊκών Τμημάτων</a:t>
            </a:r>
          </a:p>
          <a:p>
            <a:pPr algn="just"/>
            <a:r>
              <a:rPr lang="el-GR" dirty="0">
                <a:latin typeface="Calibri" panose="020F0502020204030204" pitchFamily="34" charset="0"/>
                <a:ea typeface="Calibri" panose="020F0502020204030204" pitchFamily="34" charset="0"/>
                <a:cs typeface="Calibri" panose="020F0502020204030204" pitchFamily="34" charset="0"/>
              </a:rPr>
              <a:t>Οι Συντονιστές/</a:t>
            </a:r>
            <a:r>
              <a:rPr lang="el-GR" dirty="0" err="1">
                <a:latin typeface="Calibri" panose="020F0502020204030204" pitchFamily="34" charset="0"/>
                <a:ea typeface="Calibri" panose="020F0502020204030204" pitchFamily="34" charset="0"/>
                <a:cs typeface="Calibri" panose="020F0502020204030204" pitchFamily="34" charset="0"/>
              </a:rPr>
              <a:t>στριες</a:t>
            </a:r>
            <a:r>
              <a:rPr lang="el-GR" dirty="0">
                <a:latin typeface="Calibri" panose="020F0502020204030204" pitchFamily="34" charset="0"/>
                <a:ea typeface="Calibri" panose="020F0502020204030204" pitchFamily="34" charset="0"/>
                <a:cs typeface="Calibri" panose="020F0502020204030204" pitchFamily="34" charset="0"/>
              </a:rPr>
              <a:t> των Ακαδημαϊκών Τμημάτων του ΔΠΘ και οι αναπληρωτές/</a:t>
            </a:r>
            <a:r>
              <a:rPr lang="el-GR" dirty="0" err="1">
                <a:latin typeface="Calibri" panose="020F0502020204030204" pitchFamily="34" charset="0"/>
                <a:ea typeface="Calibri" panose="020F0502020204030204" pitchFamily="34" charset="0"/>
                <a:cs typeface="Calibri" panose="020F0502020204030204" pitchFamily="34" charset="0"/>
              </a:rPr>
              <a:t>τριες</a:t>
            </a:r>
            <a:r>
              <a:rPr lang="el-GR" dirty="0">
                <a:latin typeface="Calibri" panose="020F0502020204030204" pitchFamily="34" charset="0"/>
                <a:ea typeface="Calibri" panose="020F0502020204030204" pitchFamily="34" charset="0"/>
                <a:cs typeface="Calibri" panose="020F0502020204030204" pitchFamily="34" charset="0"/>
              </a:rPr>
              <a:t> τους ορίζονται … με αρμοδιότητα την εποπτεία, την οργάνωση και το συντονισμό της εισερχόμενης και εξερχόμενης κινητικότητας σε επίπεδο Ακαδημαϊκού Τμήματος. </a:t>
            </a:r>
          </a:p>
          <a:p>
            <a:pPr algn="just"/>
            <a:r>
              <a:rPr lang="el-GR" dirty="0">
                <a:latin typeface="Calibri" panose="020F0502020204030204" pitchFamily="34" charset="0"/>
                <a:ea typeface="Calibri" panose="020F0502020204030204" pitchFamily="34" charset="0"/>
                <a:cs typeface="Calibri" panose="020F0502020204030204" pitchFamily="34" charset="0"/>
              </a:rPr>
              <a:t>Πιο συγκεκριμένα:</a:t>
            </a:r>
          </a:p>
          <a:p>
            <a:pPr algn="just"/>
            <a:r>
              <a:rPr lang="el-GR" dirty="0">
                <a:latin typeface="Calibri" panose="020F0502020204030204" pitchFamily="34" charset="0"/>
                <a:ea typeface="Calibri" panose="020F0502020204030204" pitchFamily="34" charset="0"/>
                <a:cs typeface="Calibri" panose="020F0502020204030204" pitchFamily="34" charset="0"/>
              </a:rPr>
              <a:t>…</a:t>
            </a:r>
          </a:p>
          <a:p>
            <a:pPr algn="just"/>
            <a:r>
              <a:rPr lang="el-GR" dirty="0">
                <a:latin typeface="Calibri" panose="020F0502020204030204" pitchFamily="34" charset="0"/>
                <a:ea typeface="Calibri" panose="020F0502020204030204" pitchFamily="34" charset="0"/>
                <a:cs typeface="Calibri" panose="020F0502020204030204" pitchFamily="34" charset="0"/>
              </a:rPr>
              <a:t>γ) βοηθούν τους φοιτητές/</a:t>
            </a:r>
            <a:r>
              <a:rPr lang="el-GR" dirty="0" err="1">
                <a:latin typeface="Calibri" panose="020F0502020204030204" pitchFamily="34" charset="0"/>
                <a:ea typeface="Calibri" panose="020F0502020204030204" pitchFamily="34" charset="0"/>
                <a:cs typeface="Calibri" panose="020F0502020204030204" pitchFamily="34" charset="0"/>
              </a:rPr>
              <a:t>τριες</a:t>
            </a:r>
            <a:r>
              <a:rPr lang="el-GR" dirty="0">
                <a:latin typeface="Calibri" panose="020F0502020204030204" pitchFamily="34" charset="0"/>
                <a:ea typeface="Calibri" panose="020F0502020204030204" pitchFamily="34" charset="0"/>
                <a:cs typeface="Calibri" panose="020F0502020204030204" pitchFamily="34" charset="0"/>
              </a:rPr>
              <a:t> στο σχεδιασμό της κινητικότητάς τους, εξηγούν τις προβλεπόμενες διαδικασίες, φροντίζουν για την ακαδημαϊκή αναγνώριση των πιστωτικών μονάδων ECTS από το οικείο Τμήμα σε συνεργασία με τον Συντονιστή/</a:t>
            </a:r>
            <a:r>
              <a:rPr lang="el-GR" dirty="0" err="1">
                <a:latin typeface="Calibri" panose="020F0502020204030204" pitchFamily="34" charset="0"/>
                <a:ea typeface="Calibri" panose="020F0502020204030204" pitchFamily="34" charset="0"/>
                <a:cs typeface="Calibri" panose="020F0502020204030204" pitchFamily="34" charset="0"/>
              </a:rPr>
              <a:t>στρια</a:t>
            </a:r>
            <a:r>
              <a:rPr lang="el-GR" dirty="0">
                <a:latin typeface="Calibri" panose="020F0502020204030204" pitchFamily="34" charset="0"/>
                <a:ea typeface="Calibri" panose="020F0502020204030204" pitchFamily="34" charset="0"/>
                <a:cs typeface="Calibri" panose="020F0502020204030204" pitchFamily="34" charset="0"/>
              </a:rPr>
              <a:t> ECTS του Τμήματός τους, και γενικά τους υποστηρίζουν και</a:t>
            </a:r>
          </a:p>
          <a:p>
            <a:pPr algn="just"/>
            <a:r>
              <a:rPr lang="el-GR" dirty="0">
                <a:latin typeface="Calibri" panose="020F0502020204030204" pitchFamily="34" charset="0"/>
                <a:ea typeface="Calibri" panose="020F0502020204030204" pitchFamily="34" charset="0"/>
                <a:cs typeface="Calibri" panose="020F0502020204030204" pitchFamily="34" charset="0"/>
              </a:rPr>
              <a:t>τους καθοδηγούν σε όλα τα στάδια της κινητικότητας.</a:t>
            </a:r>
          </a:p>
          <a:p>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7" name="Ορθογώνιο 6">
            <a:extLst>
              <a:ext uri="{FF2B5EF4-FFF2-40B4-BE49-F238E27FC236}">
                <a16:creationId xmlns:a16="http://schemas.microsoft.com/office/drawing/2014/main" id="{667C248F-E22A-42FC-A5D2-A3C2CE8236B8}"/>
              </a:ext>
            </a:extLst>
          </p:cNvPr>
          <p:cNvSpPr/>
          <p:nvPr/>
        </p:nvSpPr>
        <p:spPr>
          <a:xfrm>
            <a:off x="407368" y="2807718"/>
            <a:ext cx="4992457" cy="400110"/>
          </a:xfrm>
          <a:prstGeom prst="rect">
            <a:avLst/>
          </a:prstGeom>
        </p:spPr>
        <p:txBody>
          <a:bodyPr wrap="none">
            <a:spAutoFit/>
          </a:bodyPr>
          <a:lstStyle/>
          <a:p>
            <a:r>
              <a:rPr lang="el-GR" sz="2000" b="1" dirty="0">
                <a:solidFill>
                  <a:srgbClr val="76B749"/>
                </a:solidFill>
                <a:latin typeface="Calibri" panose="020F0502020204030204" pitchFamily="34" charset="0"/>
                <a:ea typeface="Calibri" panose="020F0502020204030204" pitchFamily="34" charset="0"/>
                <a:cs typeface="Calibri" panose="020F0502020204030204" pitchFamily="34" charset="0"/>
              </a:rPr>
              <a:t>Εσωτερικός Κανονισμός ΔΠΘ – </a:t>
            </a:r>
            <a:r>
              <a:rPr lang="el-GR" sz="2000" b="1"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Παράρτημα 9</a:t>
            </a:r>
            <a:endParaRPr lang="el-GR" sz="2000" b="1" dirty="0">
              <a:solidFill>
                <a:srgbClr val="4B4EB5"/>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938826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Προβλεπόμενη διαδικασία στο ΔΠΘ</a:t>
            </a: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
        <p:nvSpPr>
          <p:cNvPr id="2" name="Ορθογώνιο 1">
            <a:extLst>
              <a:ext uri="{FF2B5EF4-FFF2-40B4-BE49-F238E27FC236}">
                <a16:creationId xmlns:a16="http://schemas.microsoft.com/office/drawing/2014/main" id="{3AB79E3E-AEE6-4328-BFE2-018E5D9C1ACD}"/>
              </a:ext>
            </a:extLst>
          </p:cNvPr>
          <p:cNvSpPr/>
          <p:nvPr/>
        </p:nvSpPr>
        <p:spPr>
          <a:xfrm>
            <a:off x="1847528" y="3429000"/>
            <a:ext cx="8856984" cy="2862322"/>
          </a:xfrm>
          <a:prstGeom prst="rect">
            <a:avLst/>
          </a:prstGeom>
        </p:spPr>
        <p:txBody>
          <a:bodyPr wrap="square">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4.1 Μακροχρόνια Κινητικότητα Φοιτητών/τριών για Σπουδές</a:t>
            </a:r>
          </a:p>
          <a:p>
            <a:r>
              <a:rPr lang="el-GR" b="1" dirty="0">
                <a:latin typeface="Calibri" panose="020F0502020204030204" pitchFamily="34" charset="0"/>
                <a:ea typeface="Calibri" panose="020F0502020204030204" pitchFamily="34" charset="0"/>
                <a:cs typeface="Calibri" panose="020F0502020204030204" pitchFamily="34" charset="0"/>
              </a:rPr>
              <a:t>4.1.1 Διαδικασία</a:t>
            </a:r>
          </a:p>
          <a:p>
            <a:pPr algn="just"/>
            <a:r>
              <a:rPr lang="el-GR" b="1" dirty="0">
                <a:latin typeface="Calibri" panose="020F0502020204030204" pitchFamily="34" charset="0"/>
                <a:ea typeface="Calibri" panose="020F0502020204030204" pitchFamily="34" charset="0"/>
                <a:cs typeface="Calibri" panose="020F0502020204030204" pitchFamily="34" charset="0"/>
              </a:rPr>
              <a:t>7. </a:t>
            </a:r>
            <a:r>
              <a:rPr lang="el-GR" dirty="0">
                <a:latin typeface="Calibri" panose="020F0502020204030204" pitchFamily="34" charset="0"/>
                <a:ea typeface="Calibri" panose="020F0502020204030204" pitchFamily="34" charset="0"/>
                <a:cs typeface="Calibri" panose="020F0502020204030204" pitchFamily="34" charset="0"/>
              </a:rPr>
              <a:t>Μετά την έγκριση της κινητικότητας ο/η Συντονιστής/</a:t>
            </a:r>
            <a:r>
              <a:rPr lang="el-GR" dirty="0" err="1">
                <a:latin typeface="Calibri" panose="020F0502020204030204" pitchFamily="34" charset="0"/>
                <a:ea typeface="Calibri" panose="020F0502020204030204" pitchFamily="34" charset="0"/>
                <a:cs typeface="Calibri" panose="020F0502020204030204" pitchFamily="34" charset="0"/>
              </a:rPr>
              <a:t>τρια</a:t>
            </a:r>
            <a:r>
              <a:rPr lang="el-GR" dirty="0">
                <a:latin typeface="Calibri" panose="020F0502020204030204" pitchFamily="34" charset="0"/>
                <a:ea typeface="Calibri" panose="020F0502020204030204" pitchFamily="34" charset="0"/>
                <a:cs typeface="Calibri" panose="020F0502020204030204" pitchFamily="34" charset="0"/>
              </a:rPr>
              <a:t> του Τμήματος:</a:t>
            </a:r>
          </a:p>
          <a:p>
            <a:pPr algn="just"/>
            <a:r>
              <a:rPr lang="el-GR" b="1" dirty="0">
                <a:solidFill>
                  <a:srgbClr val="76B749"/>
                </a:solidFill>
                <a:latin typeface="Calibri" panose="020F0502020204030204" pitchFamily="34" charset="0"/>
                <a:ea typeface="Calibri" panose="020F0502020204030204" pitchFamily="34" charset="0"/>
                <a:cs typeface="Calibri" panose="020F0502020204030204" pitchFamily="34" charset="0"/>
              </a:rPr>
              <a:t>α) </a:t>
            </a:r>
            <a:r>
              <a:rPr lang="el-GR" dirty="0">
                <a:latin typeface="Calibri" panose="020F0502020204030204" pitchFamily="34" charset="0"/>
                <a:ea typeface="Calibri" panose="020F0502020204030204" pitchFamily="34" charset="0"/>
                <a:cs typeface="Calibri" panose="020F0502020204030204" pitchFamily="34" charset="0"/>
              </a:rPr>
              <a:t>συζητά με το/η φοιτητή/</a:t>
            </a:r>
            <a:r>
              <a:rPr lang="el-GR" dirty="0" err="1">
                <a:latin typeface="Calibri" panose="020F0502020204030204" pitchFamily="34" charset="0"/>
                <a:ea typeface="Calibri" panose="020F0502020204030204" pitchFamily="34" charset="0"/>
                <a:cs typeface="Calibri" panose="020F0502020204030204" pitchFamily="34" charset="0"/>
              </a:rPr>
              <a:t>τρια</a:t>
            </a:r>
            <a:r>
              <a:rPr lang="el-GR" dirty="0">
                <a:latin typeface="Calibri" panose="020F0502020204030204" pitchFamily="34" charset="0"/>
                <a:ea typeface="Calibri" panose="020F0502020204030204" pitchFamily="34" charset="0"/>
                <a:cs typeface="Calibri" panose="020F0502020204030204" pitchFamily="34" charset="0"/>
              </a:rPr>
              <a:t> και τελικά εγκρίνει ένα πρόγραμμα διάρκειας κατά περίπτωση ενός τριμήνου (20 ECTS), ενός εξαμήνου (30 ECTS) ή ενός έτους (60 ECTS). Το πρόγραμμα αυτό πρέπει να έχει παρόμοια, συμπληρωματικά ή συναφή μαθησιακά αποτελέσματα σε σχέση με το πρόγραμμα του Τμήματος προέλευσης του φοιτητή/</a:t>
            </a:r>
            <a:r>
              <a:rPr lang="el-GR" dirty="0" err="1">
                <a:latin typeface="Calibri" panose="020F0502020204030204" pitchFamily="34" charset="0"/>
                <a:ea typeface="Calibri" panose="020F0502020204030204" pitchFamily="34" charset="0"/>
                <a:cs typeface="Calibri" panose="020F0502020204030204" pitchFamily="34" charset="0"/>
              </a:rPr>
              <a:t>τριας</a:t>
            </a:r>
            <a:r>
              <a:rPr lang="el-GR" dirty="0">
                <a:latin typeface="Calibri" panose="020F0502020204030204" pitchFamily="34" charset="0"/>
                <a:ea typeface="Calibri" panose="020F0502020204030204" pitchFamily="34" charset="0"/>
                <a:cs typeface="Calibri" panose="020F0502020204030204" pitchFamily="34" charset="0"/>
              </a:rPr>
              <a:t>, αλλά δεν πρέπει να έχει απαραιτήτως το ίδιο ακριβώς περιεχόμενο. Ο/Η φοιτητής/</a:t>
            </a:r>
            <a:r>
              <a:rPr lang="el-GR" dirty="0" err="1">
                <a:latin typeface="Calibri" panose="020F0502020204030204" pitchFamily="34" charset="0"/>
                <a:ea typeface="Calibri" panose="020F0502020204030204" pitchFamily="34" charset="0"/>
                <a:cs typeface="Calibri" panose="020F0502020204030204" pitchFamily="34" charset="0"/>
              </a:rPr>
              <a:t>τρια</a:t>
            </a:r>
            <a:r>
              <a:rPr lang="el-GR" dirty="0">
                <a:latin typeface="Calibri" panose="020F0502020204030204" pitchFamily="34" charset="0"/>
                <a:ea typeface="Calibri" panose="020F0502020204030204" pitchFamily="34" charset="0"/>
                <a:cs typeface="Calibri" panose="020F0502020204030204" pitchFamily="34" charset="0"/>
              </a:rPr>
              <a:t> δεν μπορεί να επιλέξει μαθήματα που έχει ολοκληρώσει επιτυχώς στο Δ.Π.Θ. Το πρόγραμμα αυτό αποτυπώνεται στην Συμφωνία Σπουδών του/της φοιτητή/</a:t>
            </a:r>
            <a:r>
              <a:rPr lang="el-GR" dirty="0" err="1">
                <a:latin typeface="Calibri" panose="020F0502020204030204" pitchFamily="34" charset="0"/>
                <a:ea typeface="Calibri" panose="020F0502020204030204" pitchFamily="34" charset="0"/>
                <a:cs typeface="Calibri" panose="020F0502020204030204" pitchFamily="34" charset="0"/>
              </a:rPr>
              <a:t>τριας</a:t>
            </a:r>
            <a:r>
              <a:rPr lang="el-GR" dirty="0">
                <a:latin typeface="Calibri" panose="020F0502020204030204" pitchFamily="34" charset="0"/>
                <a:ea typeface="Calibri" panose="020F0502020204030204" pitchFamily="34" charset="0"/>
                <a:cs typeface="Calibri" panose="020F0502020204030204" pitchFamily="34" charset="0"/>
              </a:rPr>
              <a:t>.</a:t>
            </a:r>
          </a:p>
        </p:txBody>
      </p:sp>
      <p:sp>
        <p:nvSpPr>
          <p:cNvPr id="7" name="Ορθογώνιο 6">
            <a:extLst>
              <a:ext uri="{FF2B5EF4-FFF2-40B4-BE49-F238E27FC236}">
                <a16:creationId xmlns:a16="http://schemas.microsoft.com/office/drawing/2014/main" id="{667C248F-E22A-42FC-A5D2-A3C2CE8236B8}"/>
              </a:ext>
            </a:extLst>
          </p:cNvPr>
          <p:cNvSpPr/>
          <p:nvPr/>
        </p:nvSpPr>
        <p:spPr>
          <a:xfrm>
            <a:off x="407368" y="2807718"/>
            <a:ext cx="4992457" cy="400110"/>
          </a:xfrm>
          <a:prstGeom prst="rect">
            <a:avLst/>
          </a:prstGeom>
        </p:spPr>
        <p:txBody>
          <a:bodyPr wrap="none">
            <a:spAutoFit/>
          </a:bodyPr>
          <a:lstStyle/>
          <a:p>
            <a:r>
              <a:rPr lang="el-GR" sz="2000" b="1" dirty="0">
                <a:solidFill>
                  <a:srgbClr val="76B749"/>
                </a:solidFill>
                <a:latin typeface="Calibri" panose="020F0502020204030204" pitchFamily="34" charset="0"/>
                <a:ea typeface="Calibri" panose="020F0502020204030204" pitchFamily="34" charset="0"/>
                <a:cs typeface="Calibri" panose="020F0502020204030204" pitchFamily="34" charset="0"/>
              </a:rPr>
              <a:t>Εσωτερικός Κανονισμός ΔΠΘ – </a:t>
            </a:r>
            <a:r>
              <a:rPr lang="el-GR" sz="2000" b="1"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Παράρτημα 9</a:t>
            </a:r>
            <a:endParaRPr lang="el-GR" sz="2000" b="1" dirty="0">
              <a:solidFill>
                <a:srgbClr val="4B4EB5"/>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52651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5778" y="639259"/>
            <a:ext cx="10390716" cy="1462087"/>
          </a:xfrm>
          <a:noFill/>
          <a:ln/>
        </p:spPr>
        <p:txBody>
          <a:bodyPr vert="horz" wrap="square" lIns="92075" tIns="46037" rIns="92075" bIns="46037" numCol="1" anchor="ctr" anchorCtr="0" compatLnSpc="1">
            <a:prstTxWarp prst="textNoShape">
              <a:avLst/>
            </a:prstTxWarp>
          </a:bodyPr>
          <a:lstStyle/>
          <a:p>
            <a:pPr algn="ctr"/>
            <a:r>
              <a:rPr lang="el-GR" dirty="0">
                <a:latin typeface="Calibri" panose="020F0502020204030204" pitchFamily="34" charset="0"/>
                <a:ea typeface="Calibri" panose="020F0502020204030204" pitchFamily="34" charset="0"/>
                <a:cs typeface="Calibri" panose="020F0502020204030204" pitchFamily="34" charset="0"/>
              </a:rPr>
              <a:t>Αναγνώριση κινητικότητας φοιτητών</a:t>
            </a:r>
          </a:p>
        </p:txBody>
      </p:sp>
      <p:sp>
        <p:nvSpPr>
          <p:cNvPr id="5123" name="Rectangle 3"/>
          <p:cNvSpPr>
            <a:spLocks noGrp="1" noChangeArrowheads="1"/>
          </p:cNvSpPr>
          <p:nvPr>
            <p:ph type="body" idx="1"/>
          </p:nvPr>
        </p:nvSpPr>
        <p:spPr>
          <a:xfrm>
            <a:off x="1576817" y="2205108"/>
            <a:ext cx="9343721" cy="698903"/>
          </a:xfrm>
          <a:noFill/>
          <a:ln/>
        </p:spPr>
        <p:txBody>
          <a:bodyPr vert="horz" wrap="square" lIns="182562" tIns="46037" rIns="182562" bIns="46037" numCol="1" anchor="t" anchorCtr="0" compatLnSpc="1">
            <a:prstTxWarp prst="textNoShape">
              <a:avLst/>
            </a:prstTxWarp>
          </a:bodyPr>
          <a:lstStyle/>
          <a:p>
            <a:pPr>
              <a:spcAft>
                <a:spcPts val="600"/>
              </a:spcAft>
            </a:pPr>
            <a:r>
              <a:rPr lang="el-GR" dirty="0">
                <a:latin typeface="Calibri" panose="020F0502020204030204" pitchFamily="34" charset="0"/>
                <a:ea typeface="Calibri" panose="020F0502020204030204" pitchFamily="34" charset="0"/>
                <a:cs typeface="Calibri" panose="020F0502020204030204" pitchFamily="34" charset="0"/>
              </a:rPr>
              <a:t>Προβλεπόμενη διαδικασία στο ΔΠΘ</a:t>
            </a:r>
          </a:p>
        </p:txBody>
      </p:sp>
      <p:pic>
        <p:nvPicPr>
          <p:cNvPr id="4" name="Picture 2">
            <a:extLst>
              <a:ext uri="{FF2B5EF4-FFF2-40B4-BE49-F238E27FC236}">
                <a16:creationId xmlns:a16="http://schemas.microsoft.com/office/drawing/2014/main" id="{6D980463-DD6D-4FC6-B8E7-920A35534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424" y="188640"/>
            <a:ext cx="2016228" cy="57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4AEE1CC9-B111-4EE3-94E5-37DB21932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538" y="5970457"/>
            <a:ext cx="792090" cy="698903"/>
          </a:xfrm>
          <a:prstGeom prst="rect">
            <a:avLst/>
          </a:prstGeom>
        </p:spPr>
      </p:pic>
      <p:sp>
        <p:nvSpPr>
          <p:cNvPr id="2" name="Ορθογώνιο 1">
            <a:extLst>
              <a:ext uri="{FF2B5EF4-FFF2-40B4-BE49-F238E27FC236}">
                <a16:creationId xmlns:a16="http://schemas.microsoft.com/office/drawing/2014/main" id="{3AB79E3E-AEE6-4328-BFE2-018E5D9C1ACD}"/>
              </a:ext>
            </a:extLst>
          </p:cNvPr>
          <p:cNvSpPr/>
          <p:nvPr/>
        </p:nvSpPr>
        <p:spPr>
          <a:xfrm>
            <a:off x="1847528" y="3429000"/>
            <a:ext cx="8856984" cy="2585323"/>
          </a:xfrm>
          <a:prstGeom prst="rect">
            <a:avLst/>
          </a:prstGeom>
        </p:spPr>
        <p:txBody>
          <a:bodyPr wrap="square">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4.1 Μακροχρόνια Κινητικότητα Φοιτητών/τριών για Σπουδές</a:t>
            </a:r>
          </a:p>
          <a:p>
            <a:r>
              <a:rPr lang="el-GR" b="1" dirty="0">
                <a:latin typeface="Calibri" panose="020F0502020204030204" pitchFamily="34" charset="0"/>
                <a:ea typeface="Calibri" panose="020F0502020204030204" pitchFamily="34" charset="0"/>
                <a:cs typeface="Calibri" panose="020F0502020204030204" pitchFamily="34" charset="0"/>
              </a:rPr>
              <a:t>4.1.1 Διαδικασία</a:t>
            </a:r>
          </a:p>
          <a:p>
            <a:pPr algn="just"/>
            <a:r>
              <a:rPr lang="el-GR" b="1" dirty="0">
                <a:latin typeface="Calibri" panose="020F0502020204030204" pitchFamily="34" charset="0"/>
                <a:ea typeface="Calibri" panose="020F0502020204030204" pitchFamily="34" charset="0"/>
                <a:cs typeface="Calibri" panose="020F0502020204030204" pitchFamily="34" charset="0"/>
              </a:rPr>
              <a:t>7. </a:t>
            </a:r>
            <a:r>
              <a:rPr lang="el-GR" dirty="0">
                <a:latin typeface="Calibri" panose="020F0502020204030204" pitchFamily="34" charset="0"/>
                <a:ea typeface="Calibri" panose="020F0502020204030204" pitchFamily="34" charset="0"/>
                <a:cs typeface="Calibri" panose="020F0502020204030204" pitchFamily="34" charset="0"/>
              </a:rPr>
              <a:t>Μετά την έγκριση της κινητικότητας ο/η Συντονιστής/</a:t>
            </a:r>
            <a:r>
              <a:rPr lang="el-GR" dirty="0" err="1">
                <a:latin typeface="Calibri" panose="020F0502020204030204" pitchFamily="34" charset="0"/>
                <a:ea typeface="Calibri" panose="020F0502020204030204" pitchFamily="34" charset="0"/>
                <a:cs typeface="Calibri" panose="020F0502020204030204" pitchFamily="34" charset="0"/>
              </a:rPr>
              <a:t>τρια</a:t>
            </a:r>
            <a:r>
              <a:rPr lang="el-GR" dirty="0">
                <a:latin typeface="Calibri" panose="020F0502020204030204" pitchFamily="34" charset="0"/>
                <a:ea typeface="Calibri" panose="020F0502020204030204" pitchFamily="34" charset="0"/>
                <a:cs typeface="Calibri" panose="020F0502020204030204" pitchFamily="34" charset="0"/>
              </a:rPr>
              <a:t> του Τμήματος:</a:t>
            </a:r>
          </a:p>
          <a:p>
            <a:pPr algn="just"/>
            <a:r>
              <a:rPr lang="el-GR" b="1" dirty="0">
                <a:solidFill>
                  <a:srgbClr val="76B749"/>
                </a:solidFill>
                <a:latin typeface="Calibri" panose="020F0502020204030204" pitchFamily="34" charset="0"/>
                <a:ea typeface="Calibri" panose="020F0502020204030204" pitchFamily="34" charset="0"/>
                <a:cs typeface="Calibri" panose="020F0502020204030204" pitchFamily="34" charset="0"/>
              </a:rPr>
              <a:t>β) </a:t>
            </a:r>
            <a:r>
              <a:rPr lang="el-GR" dirty="0">
                <a:latin typeface="Calibri" panose="020F0502020204030204" pitchFamily="34" charset="0"/>
                <a:ea typeface="Calibri" panose="020F0502020204030204" pitchFamily="34" charset="0"/>
                <a:cs typeface="Calibri" panose="020F0502020204030204" pitchFamily="34" charset="0"/>
              </a:rPr>
              <a:t>ενημερώνει τη Συνέλευση του οικείου Τμήματος για το περιεχόμενο της Συμφωνίας Σπουδών (Learning Agreement) και εισηγείται την επικύρωσή της από τη Συνέλευση του Τμήματος η οποία διασφαλίζει ότι οι μονάδες ECTS που θα αποκτηθούν στο Ίδρυμα υποδοχής στο πλαίσιο του εγκεκριμένου προγράμματος θα αναγνωριστούν πλήρως, θα μεταφερθούν στο πρόγραμμα σπουδών του Τμήματος του ΔΠΘ και θα χρησιμοποιηθούν για να ικανοποιήσουν τις προϋποθέσεις απόκτησης του τίτλου σπουδών.</a:t>
            </a:r>
          </a:p>
        </p:txBody>
      </p:sp>
      <p:sp>
        <p:nvSpPr>
          <p:cNvPr id="7" name="Ορθογώνιο 6">
            <a:extLst>
              <a:ext uri="{FF2B5EF4-FFF2-40B4-BE49-F238E27FC236}">
                <a16:creationId xmlns:a16="http://schemas.microsoft.com/office/drawing/2014/main" id="{667C248F-E22A-42FC-A5D2-A3C2CE8236B8}"/>
              </a:ext>
            </a:extLst>
          </p:cNvPr>
          <p:cNvSpPr/>
          <p:nvPr/>
        </p:nvSpPr>
        <p:spPr>
          <a:xfrm>
            <a:off x="407368" y="2807718"/>
            <a:ext cx="4992457" cy="400110"/>
          </a:xfrm>
          <a:prstGeom prst="rect">
            <a:avLst/>
          </a:prstGeom>
        </p:spPr>
        <p:txBody>
          <a:bodyPr wrap="none">
            <a:spAutoFit/>
          </a:bodyPr>
          <a:lstStyle/>
          <a:p>
            <a:r>
              <a:rPr lang="el-GR" sz="2000" b="1" dirty="0">
                <a:solidFill>
                  <a:srgbClr val="76B749"/>
                </a:solidFill>
                <a:latin typeface="Calibri" panose="020F0502020204030204" pitchFamily="34" charset="0"/>
                <a:ea typeface="Calibri" panose="020F0502020204030204" pitchFamily="34" charset="0"/>
                <a:cs typeface="Calibri" panose="020F0502020204030204" pitchFamily="34" charset="0"/>
              </a:rPr>
              <a:t>Εσωτερικός Κανονισμός ΔΠΘ – </a:t>
            </a:r>
            <a:r>
              <a:rPr lang="el-GR" sz="2000" b="1" dirty="0">
                <a:solidFill>
                  <a:srgbClr val="4B4EB5"/>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Παράρτημα 9</a:t>
            </a:r>
            <a:endParaRPr lang="el-GR" sz="2000" b="1" dirty="0">
              <a:solidFill>
                <a:srgbClr val="4B4EB5"/>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5698593"/>
      </p:ext>
    </p:extLst>
  </p:cSld>
  <p:clrMapOvr>
    <a:masterClrMapping/>
  </p:clrMapOvr>
  <p:transition spd="med">
    <p:fade/>
  </p:transition>
</p:sld>
</file>

<file path=ppt/theme/theme1.xml><?xml version="1.0" encoding="utf-8"?>
<a:theme xmlns:a="http://schemas.openxmlformats.org/drawingml/2006/main" name="Blends">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45F6805-9540-460E-93D7-DD08321302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Παρουσίαση εκπαίδευσης προσωπικού</Template>
  <TotalTime>482</TotalTime>
  <Words>1150</Words>
  <Application>Microsoft Office PowerPoint</Application>
  <PresentationFormat>Ευρεία οθόνη</PresentationFormat>
  <Paragraphs>122</Paragraphs>
  <Slides>16</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Calibri</vt:lpstr>
      <vt:lpstr>Tahoma</vt:lpstr>
      <vt:lpstr>Wingdings</vt:lpstr>
      <vt:lpstr>Blends</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Αναγνώριση κινητικότητας φοιτητών</vt:lpstr>
      <vt:lpstr>Προβληματισμοί</vt:lpstr>
      <vt:lpstr>Σας ευχαριστώ!</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Εκπαίδευση προσωπικού</dc:title>
  <dc:subject/>
  <dc:creator>Eleni Mavridou</dc:creator>
  <cp:keywords/>
  <dc:description/>
  <cp:lastModifiedBy>Eleni Mavridou</cp:lastModifiedBy>
  <cp:revision>51</cp:revision>
  <dcterms:created xsi:type="dcterms:W3CDTF">2026-01-22T08:40:17Z</dcterms:created>
  <dcterms:modified xsi:type="dcterms:W3CDTF">2026-01-28T06:52:36Z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TC010130221032</vt:lpwstr>
  </property>
</Properties>
</file>