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314" r:id="rId8"/>
    <p:sldId id="262" r:id="rId9"/>
    <p:sldId id="313" r:id="rId10"/>
    <p:sldId id="308" r:id="rId11"/>
    <p:sldId id="312" r:id="rId12"/>
    <p:sldId id="263" r:id="rId13"/>
    <p:sldId id="315" r:id="rId14"/>
    <p:sldId id="310" r:id="rId15"/>
    <p:sldId id="266" r:id="rId16"/>
    <p:sldId id="264" r:id="rId17"/>
    <p:sldId id="265" r:id="rId18"/>
    <p:sldId id="267" r:id="rId19"/>
    <p:sldId id="305" r:id="rId20"/>
    <p:sldId id="293" r:id="rId21"/>
    <p:sldId id="292" r:id="rId22"/>
    <p:sldId id="306" r:id="rId23"/>
    <p:sldId id="271" r:id="rId24"/>
    <p:sldId id="272" r:id="rId25"/>
    <p:sldId id="307" r:id="rId26"/>
    <p:sldId id="273" r:id="rId27"/>
    <p:sldId id="274" r:id="rId2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DF4"/>
    <a:srgbClr val="B9D6BC"/>
    <a:srgbClr val="EEECE1"/>
    <a:srgbClr val="93E99B"/>
    <a:srgbClr val="9FD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07123937771146E-2"/>
          <c:y val="2.6267782461394634E-2"/>
          <c:w val="0.95459287606222887"/>
          <c:h val="0.81520120937513929"/>
        </c:manualLayout>
      </c:layout>
      <c:lineChart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Συνεργαζόμενα Πανεπιστήμια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Call 2015</c:v>
                </c:pt>
                <c:pt idx="1">
                  <c:v>Call 2016</c:v>
                </c:pt>
                <c:pt idx="2">
                  <c:v>Call 2017</c:v>
                </c:pt>
                <c:pt idx="3">
                  <c:v>Call 2018</c:v>
                </c:pt>
                <c:pt idx="4">
                  <c:v>Call 2019</c:v>
                </c:pt>
                <c:pt idx="5">
                  <c:v>Call 2020</c:v>
                </c:pt>
                <c:pt idx="6">
                  <c:v>Call 2022</c:v>
                </c:pt>
                <c:pt idx="7">
                  <c:v>Call 2023</c:v>
                </c:pt>
                <c:pt idx="8">
                  <c:v>Call 2024</c:v>
                </c:pt>
                <c:pt idx="9">
                  <c:v>Call 2025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14</c:v>
                </c:pt>
                <c:pt idx="7">
                  <c:v>24</c:v>
                </c:pt>
                <c:pt idx="8">
                  <c:v>30</c:v>
                </c:pt>
                <c:pt idx="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B1-41CB-A4DB-4A6D0517C6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2179584"/>
        <c:axId val="4282320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Φύλλο1!#REF!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Φύλλο1!$A$2:$A$11</c15:sqref>
                        </c15:formulaRef>
                      </c:ext>
                    </c:extLst>
                    <c:strCache>
                      <c:ptCount val="10"/>
                      <c:pt idx="0">
                        <c:v>Call 2015</c:v>
                      </c:pt>
                      <c:pt idx="1">
                        <c:v>Call 2016</c:v>
                      </c:pt>
                      <c:pt idx="2">
                        <c:v>Call 2017</c:v>
                      </c:pt>
                      <c:pt idx="3">
                        <c:v>Call 2018</c:v>
                      </c:pt>
                      <c:pt idx="4">
                        <c:v>Call 2019</c:v>
                      </c:pt>
                      <c:pt idx="5">
                        <c:v>Call 2020</c:v>
                      </c:pt>
                      <c:pt idx="6">
                        <c:v>Call 2022</c:v>
                      </c:pt>
                      <c:pt idx="7">
                        <c:v>Call 2023</c:v>
                      </c:pt>
                      <c:pt idx="8">
                        <c:v>Call 2024</c:v>
                      </c:pt>
                      <c:pt idx="9">
                        <c:v>Call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Φύλλο1!#REF!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6B1-41CB-A4DB-4A6D0517C62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Φύλλο1!#REF!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Φύλλο1!$A$2:$A$11</c15:sqref>
                        </c15:formulaRef>
                      </c:ext>
                    </c:extLst>
                    <c:strCache>
                      <c:ptCount val="10"/>
                      <c:pt idx="0">
                        <c:v>Call 2015</c:v>
                      </c:pt>
                      <c:pt idx="1">
                        <c:v>Call 2016</c:v>
                      </c:pt>
                      <c:pt idx="2">
                        <c:v>Call 2017</c:v>
                      </c:pt>
                      <c:pt idx="3">
                        <c:v>Call 2018</c:v>
                      </c:pt>
                      <c:pt idx="4">
                        <c:v>Call 2019</c:v>
                      </c:pt>
                      <c:pt idx="5">
                        <c:v>Call 2020</c:v>
                      </c:pt>
                      <c:pt idx="6">
                        <c:v>Call 2022</c:v>
                      </c:pt>
                      <c:pt idx="7">
                        <c:v>Call 2023</c:v>
                      </c:pt>
                      <c:pt idx="8">
                        <c:v>Call 2024</c:v>
                      </c:pt>
                      <c:pt idx="9">
                        <c:v>Call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Φύλλο1!#REF!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6B1-41CB-A4DB-4A6D0517C62F}"/>
                  </c:ext>
                </c:extLst>
              </c15:ser>
            </c15:filteredLineSeries>
            <c15:filteredLineSeries>
              <c15:ser>
                <c:idx val="3"/>
                <c:order val="3"/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Φύλλο1!$A$2:$A$11</c15:sqref>
                        </c15:formulaRef>
                      </c:ext>
                    </c:extLst>
                    <c:strCache>
                      <c:ptCount val="10"/>
                      <c:pt idx="0">
                        <c:v>Call 2015</c:v>
                      </c:pt>
                      <c:pt idx="1">
                        <c:v>Call 2016</c:v>
                      </c:pt>
                      <c:pt idx="2">
                        <c:v>Call 2017</c:v>
                      </c:pt>
                      <c:pt idx="3">
                        <c:v>Call 2018</c:v>
                      </c:pt>
                      <c:pt idx="4">
                        <c:v>Call 2019</c:v>
                      </c:pt>
                      <c:pt idx="5">
                        <c:v>Call 2020</c:v>
                      </c:pt>
                      <c:pt idx="6">
                        <c:v>Call 2022</c:v>
                      </c:pt>
                      <c:pt idx="7">
                        <c:v>Call 2023</c:v>
                      </c:pt>
                      <c:pt idx="8">
                        <c:v>Call 2024</c:v>
                      </c:pt>
                      <c:pt idx="9">
                        <c:v>Call 2025</c:v>
                      </c:pt>
                    </c:strCache>
                  </c:strRef>
                </c:cat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6B1-41CB-A4DB-4A6D0517C62F}"/>
                  </c:ext>
                </c:extLst>
              </c15:ser>
            </c15:filteredLineSeries>
          </c:ext>
        </c:extLst>
      </c:lineChart>
      <c:catAx>
        <c:axId val="3221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2823200"/>
        <c:crosses val="autoZero"/>
        <c:auto val="1"/>
        <c:lblAlgn val="ctr"/>
        <c:lblOffset val="100"/>
        <c:noMultiLvlLbl val="0"/>
      </c:catAx>
      <c:valAx>
        <c:axId val="42823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21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2">
              <a:lumMod val="25000"/>
            </a:schemeClr>
          </a:solidFill>
        </a:ln>
        <a:effectLst/>
        <a:sp3d>
          <a:contourClr>
            <a:schemeClr val="bg2">
              <a:lumMod val="25000"/>
            </a:schemeClr>
          </a:contourClr>
        </a:sp3d>
      </c:spPr>
    </c:sideWall>
    <c:backWall>
      <c:thickness val="0"/>
      <c:spPr>
        <a:noFill/>
        <a:ln>
          <a:solidFill>
            <a:schemeClr val="bg2">
              <a:lumMod val="25000"/>
            </a:schemeClr>
          </a:solidFill>
        </a:ln>
        <a:effectLst/>
        <a:sp3d>
          <a:contourClr>
            <a:schemeClr val="bg2">
              <a:lumMod val="25000"/>
            </a:schemeClr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Εγκεκριμένα Κονδύλια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5E12-415B-8405-8778E34FC19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12-415B-8405-8778E34FC19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E12-415B-8405-8778E34FC19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12-415B-8405-8778E34FC19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E12-415B-8405-8778E34FC19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12-415B-8405-8778E34FC19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E12-415B-8405-8778E34FC19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E12-415B-8405-8778E34FC19A}"/>
              </c:ext>
            </c:extLst>
          </c:dPt>
          <c:cat>
            <c:strRef>
              <c:f>Φύλλο1!$A$2:$A$11</c:f>
              <c:strCache>
                <c:ptCount val="10"/>
                <c:pt idx="0">
                  <c:v>2025-2027</c:v>
                </c:pt>
                <c:pt idx="1">
                  <c:v>2024-2026</c:v>
                </c:pt>
                <c:pt idx="2">
                  <c:v>2023-2025</c:v>
                </c:pt>
                <c:pt idx="3">
                  <c:v>2022-2024</c:v>
                </c:pt>
                <c:pt idx="4">
                  <c:v>2020-2023</c:v>
                </c:pt>
                <c:pt idx="5">
                  <c:v>2019-2021</c:v>
                </c:pt>
                <c:pt idx="6">
                  <c:v>2018-2019</c:v>
                </c:pt>
                <c:pt idx="7">
                  <c:v>2017-2018</c:v>
                </c:pt>
                <c:pt idx="8">
                  <c:v>2016-2017</c:v>
                </c:pt>
                <c:pt idx="9">
                  <c:v>2015</c:v>
                </c:pt>
              </c:strCache>
            </c:strRef>
          </c:cat>
          <c:val>
            <c:numRef>
              <c:f>Φύλλο1!$B$2:$B$11</c:f>
              <c:numCache>
                <c:formatCode>"€"#,##0_);[Red]\("€"#,##0\)</c:formatCode>
                <c:ptCount val="10"/>
                <c:pt idx="0" formatCode="#,##0\ &quot;€&quot;">
                  <c:v>141707</c:v>
                </c:pt>
                <c:pt idx="1">
                  <c:v>163043</c:v>
                </c:pt>
                <c:pt idx="2">
                  <c:v>144265</c:v>
                </c:pt>
                <c:pt idx="3">
                  <c:v>145080</c:v>
                </c:pt>
                <c:pt idx="4">
                  <c:v>156545</c:v>
                </c:pt>
                <c:pt idx="5">
                  <c:v>122275</c:v>
                </c:pt>
                <c:pt idx="6">
                  <c:v>75475</c:v>
                </c:pt>
                <c:pt idx="7">
                  <c:v>41075</c:v>
                </c:pt>
                <c:pt idx="8">
                  <c:v>43405</c:v>
                </c:pt>
                <c:pt idx="9">
                  <c:v>8280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D-4594-9A09-E9F63CFD73F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Απορροφηθέντα Κονδύλια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invertIfNegative val="0"/>
          <c:cat>
            <c:strRef>
              <c:f>Φύλλο1!$A$2:$A$11</c:f>
              <c:strCache>
                <c:ptCount val="10"/>
                <c:pt idx="0">
                  <c:v>2025-2027</c:v>
                </c:pt>
                <c:pt idx="1">
                  <c:v>2024-2026</c:v>
                </c:pt>
                <c:pt idx="2">
                  <c:v>2023-2025</c:v>
                </c:pt>
                <c:pt idx="3">
                  <c:v>2022-2024</c:v>
                </c:pt>
                <c:pt idx="4">
                  <c:v>2020-2023</c:v>
                </c:pt>
                <c:pt idx="5">
                  <c:v>2019-2021</c:v>
                </c:pt>
                <c:pt idx="6">
                  <c:v>2018-2019</c:v>
                </c:pt>
                <c:pt idx="7">
                  <c:v>2017-2018</c:v>
                </c:pt>
                <c:pt idx="8">
                  <c:v>2016-2017</c:v>
                </c:pt>
                <c:pt idx="9">
                  <c:v>2015</c:v>
                </c:pt>
              </c:strCache>
            </c:strRef>
          </c:cat>
          <c:val>
            <c:numRef>
              <c:f>Φύλλο1!$C$2:$C$11</c:f>
              <c:numCache>
                <c:formatCode>General</c:formatCode>
                <c:ptCount val="10"/>
                <c:pt idx="2" formatCode="&quot;€&quot;#,##0_);[Red]\(&quot;€&quot;#,##0\)">
                  <c:v>113854</c:v>
                </c:pt>
                <c:pt idx="3" formatCode="&quot;€&quot;#,##0_);[Red]\(&quot;€&quot;#,##0\)">
                  <c:v>111312</c:v>
                </c:pt>
                <c:pt idx="4" formatCode="&quot;€&quot;#,##0_);[Red]\(&quot;€&quot;#,##0\)">
                  <c:v>122562</c:v>
                </c:pt>
                <c:pt idx="5" formatCode="&quot;€&quot;#,##0_);[Red]\(&quot;€&quot;#,##0\)">
                  <c:v>52769</c:v>
                </c:pt>
                <c:pt idx="6" formatCode="&quot;€&quot;#,##0_);[Red]\(&quot;€&quot;#,##0\)">
                  <c:v>59675</c:v>
                </c:pt>
                <c:pt idx="7" formatCode="&quot;€&quot;#,##0_);[Red]\(&quot;€&quot;#,##0\)">
                  <c:v>34079</c:v>
                </c:pt>
                <c:pt idx="8" formatCode="&quot;€&quot;#,##0_);[Red]\(&quot;€&quot;#,##0\)">
                  <c:v>24415</c:v>
                </c:pt>
                <c:pt idx="9" formatCode="&quot;€&quot;#,##0_);[Red]\(&quot;€&quot;#,##0\)">
                  <c:v>8240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D-4594-9A09-E9F63CFD7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gapDepth val="345"/>
        <c:shape val="box"/>
        <c:axId val="736058544"/>
        <c:axId val="666695104"/>
        <c:axId val="0"/>
      </c:bar3DChart>
      <c:catAx>
        <c:axId val="73605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66695104"/>
        <c:crosses val="autoZero"/>
        <c:auto val="1"/>
        <c:lblAlgn val="ctr"/>
        <c:lblOffset val="100"/>
        <c:noMultiLvlLbl val="0"/>
      </c:catAx>
      <c:valAx>
        <c:axId val="66669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3605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ap="sq">
      <a:solidFill>
        <a:srgbClr val="000000"/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51534160626812E-2"/>
          <c:y val="6.1046122909621567E-2"/>
          <c:w val="0.94824842556427635"/>
          <c:h val="0.902593662313724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Απορροφηθείσες Κινητικότητες</c:v>
                </c:pt>
              </c:strCache>
            </c:strRef>
          </c:tx>
          <c:spPr>
            <a:solidFill>
              <a:schemeClr val="tx2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2015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2019-2021</c:v>
                </c:pt>
                <c:pt idx="5">
                  <c:v>2020-2022</c:v>
                </c:pt>
                <c:pt idx="6">
                  <c:v>2022-2024</c:v>
                </c:pt>
                <c:pt idx="7">
                  <c:v>2023-2025</c:v>
                </c:pt>
                <c:pt idx="8">
                  <c:v>2024-2026</c:v>
                </c:pt>
                <c:pt idx="9">
                  <c:v>2025-2027</c:v>
                </c:pt>
              </c:strCache>
            </c:strRef>
          </c:cat>
          <c:val>
            <c:numRef>
              <c:f>Φύλλο1!$B$2:$B$11</c:f>
              <c:numCache>
                <c:formatCode>General</c:formatCode>
                <c:ptCount val="10"/>
                <c:pt idx="0">
                  <c:v>3</c:v>
                </c:pt>
                <c:pt idx="1">
                  <c:v>13</c:v>
                </c:pt>
                <c:pt idx="2">
                  <c:v>20</c:v>
                </c:pt>
                <c:pt idx="3">
                  <c:v>26</c:v>
                </c:pt>
                <c:pt idx="4">
                  <c:v>62</c:v>
                </c:pt>
                <c:pt idx="5">
                  <c:v>81</c:v>
                </c:pt>
                <c:pt idx="6">
                  <c:v>62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6-4AA6-8277-19CFC81F8E88}"/>
            </c:ext>
          </c:extLst>
        </c:ser>
        <c:ser>
          <c:idx val="1"/>
          <c:order val="1"/>
          <c:tx>
            <c:v>Εγκεκριμένες Κινητικότητες</c:v>
          </c:tx>
          <c:spPr>
            <a:solidFill>
              <a:schemeClr val="accent6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Φύλλο1!$A$2:$A$11</c:f>
              <c:strCache>
                <c:ptCount val="10"/>
                <c:pt idx="0">
                  <c:v>2015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2019-2021</c:v>
                </c:pt>
                <c:pt idx="5">
                  <c:v>2020-2022</c:v>
                </c:pt>
                <c:pt idx="6">
                  <c:v>2022-2024</c:v>
                </c:pt>
                <c:pt idx="7">
                  <c:v>2023-2025</c:v>
                </c:pt>
                <c:pt idx="8">
                  <c:v>2024-2026</c:v>
                </c:pt>
                <c:pt idx="9">
                  <c:v>2025-2027</c:v>
                </c:pt>
              </c:strCache>
            </c:strRef>
          </c:cat>
          <c:val>
            <c:numRef>
              <c:f>Φύλλο1!$C$2:$C$11</c:f>
              <c:numCache>
                <c:formatCode>General</c:formatCode>
                <c:ptCount val="10"/>
                <c:pt idx="0">
                  <c:v>2</c:v>
                </c:pt>
                <c:pt idx="1">
                  <c:v>20</c:v>
                </c:pt>
                <c:pt idx="2">
                  <c:v>15</c:v>
                </c:pt>
                <c:pt idx="3">
                  <c:v>26</c:v>
                </c:pt>
                <c:pt idx="4">
                  <c:v>49</c:v>
                </c:pt>
                <c:pt idx="5">
                  <c:v>62</c:v>
                </c:pt>
                <c:pt idx="6">
                  <c:v>61</c:v>
                </c:pt>
                <c:pt idx="7">
                  <c:v>71</c:v>
                </c:pt>
                <c:pt idx="8">
                  <c:v>65</c:v>
                </c:pt>
                <c:pt idx="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406-4AA6-8277-19CFC81F8E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4089456"/>
        <c:axId val="734981584"/>
      </c:barChart>
      <c:dateAx>
        <c:axId val="734089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734981584"/>
        <c:crosses val="autoZero"/>
        <c:auto val="0"/>
        <c:lblOffset val="100"/>
        <c:baseTimeUnit val="days"/>
      </c:dateAx>
      <c:valAx>
        <c:axId val="734981584"/>
        <c:scaling>
          <c:logBase val="10"/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34089456"/>
        <c:crosses val="autoZero"/>
        <c:crossBetween val="between"/>
      </c:valAx>
      <c:spPr>
        <a:noFill/>
        <a:ln>
          <a:solidFill>
            <a:schemeClr val="bg1"/>
          </a:solidFill>
        </a:ln>
        <a:effectLst>
          <a:glow rad="127000">
            <a:schemeClr val="bg1"/>
          </a:glow>
          <a:outerShdw blurRad="50800" dist="50800" dir="5400000" algn="ctr" rotWithShape="0">
            <a:schemeClr val="bg1"/>
          </a:outerShdw>
        </a:effectLst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l-G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l-GR"/>
          </a:p>
        </c:txPr>
      </c:legendEntry>
      <c:layout>
        <c:manualLayout>
          <c:xMode val="edge"/>
          <c:yMode val="edge"/>
          <c:x val="0.74077607068433837"/>
          <c:y val="0.75928074142547652"/>
          <c:w val="0.21989069016097557"/>
          <c:h val="0.12207909712475531"/>
        </c:manualLayout>
      </c:layout>
      <c:overlay val="1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l-G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38100" cap="flat" cmpd="sng" algn="ctr">
      <a:noFill/>
      <a:round/>
    </a:ln>
    <a:effectLst/>
  </c:spPr>
  <c:txPr>
    <a:bodyPr/>
    <a:lstStyle/>
    <a:p>
      <a:pPr>
        <a:lnSpc>
          <a:spcPct val="150000"/>
        </a:lnSpc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BEED-9853-426F-B556-779A02CB78FB}" type="datetimeFigureOut">
              <a:rPr lang="el-GR" smtClean="0"/>
              <a:t>29/1/2026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5F1A-7926-4780-AAA8-AB4E18EAF6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98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A5F1A-7926-4780-AAA8-AB4E18EAF6C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54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5F1A-7926-4780-AAA8-AB4E18EAF6C5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97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D2137-824C-4725-9E4C-79DE16458142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21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abratika@affil.duth.g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12" Type="http://schemas.openxmlformats.org/officeDocument/2006/relationships/hyperlink" Target="https://forms.gle/3AYxN2nnWwTJcZ9R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hyperlink" Target="mailto:abratika@affil.duth.gr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s://erasmus.duth.gr/wp-content/uploads/2026/01/Mobility-Activities-application-Call-ICM-2026.xlsx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erasmus.duth.gr/" TargetMode="External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rasmus.duth.gr/" TargetMode="External"/><Relationship Id="rId5" Type="http://schemas.openxmlformats.org/officeDocument/2006/relationships/hyperlink" Target="https://forms.gle/3AYxN2nnWwTJcZ9R8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6BC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892" y="1854457"/>
            <a:ext cx="7999756" cy="1765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u="none" strike="noStrik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UPC" panose="02020603050405020304" pitchFamily="18" charset="-34"/>
                <a:sym typeface="Arimo"/>
              </a:rPr>
              <a:t>International Credit Mobility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3200" u="none" strike="noStrik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UPC" panose="02020603050405020304" pitchFamily="18" charset="-34"/>
                <a:sym typeface="Arimo"/>
              </a:rPr>
              <a:t>Διεθνής</a:t>
            </a:r>
            <a:r>
              <a:rPr lang="en-US" sz="3200" u="none" strike="noStrik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UPC" panose="02020603050405020304" pitchFamily="18" charset="-34"/>
                <a:sym typeface="Arimo"/>
              </a:rPr>
              <a:t> </a:t>
            </a:r>
            <a:r>
              <a:rPr lang="en-US" sz="3200" u="none" strike="noStrike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UPC" panose="02020603050405020304" pitchFamily="18" charset="-34"/>
                <a:sym typeface="Arimo"/>
              </a:rPr>
              <a:t>Κινητικότητ</a:t>
            </a:r>
            <a:r>
              <a:rPr lang="en-US" sz="3200" u="none" strike="noStrike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UPC" panose="02020603050405020304" pitchFamily="18" charset="-34"/>
                <a:sym typeface="Arimo"/>
              </a:rPr>
              <a:t>α - ΚΑ171</a:t>
            </a:r>
            <a:endParaRPr lang="el-GR" sz="3200" u="none" strike="noStrike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ngsanaUPC" panose="02020603050405020304" pitchFamily="18" charset="-34"/>
              <a:sym typeface="Arimo"/>
            </a:endParaRPr>
          </a:p>
          <a:p>
            <a:pPr marL="0" lvl="0" indent="0" algn="l">
              <a:lnSpc>
                <a:spcPts val="5509"/>
              </a:lnSpc>
              <a:spcBef>
                <a:spcPct val="0"/>
              </a:spcBef>
            </a:pPr>
            <a:endParaRPr lang="en-US" sz="4400" u="none" strike="noStrike" dirty="0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25770" y="3594840"/>
            <a:ext cx="10928328" cy="5968079"/>
          </a:xfrm>
          <a:custGeom>
            <a:avLst/>
            <a:gdLst/>
            <a:ahLst/>
            <a:cxnLst/>
            <a:rect l="l" t="t" r="r" b="b"/>
            <a:pathLst>
              <a:path w="10928328" h="5968079">
                <a:moveTo>
                  <a:pt x="0" y="0"/>
                </a:moveTo>
                <a:lnTo>
                  <a:pt x="10928328" y="0"/>
                </a:lnTo>
                <a:lnTo>
                  <a:pt x="10928328" y="5968079"/>
                </a:lnTo>
                <a:lnTo>
                  <a:pt x="0" y="5968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63984" y="1490262"/>
            <a:ext cx="6921427" cy="8412519"/>
          </a:xfrm>
          <a:custGeom>
            <a:avLst/>
            <a:gdLst/>
            <a:ahLst/>
            <a:cxnLst/>
            <a:rect l="l" t="t" r="r" b="b"/>
            <a:pathLst>
              <a:path w="7461333" h="8958139">
                <a:moveTo>
                  <a:pt x="0" y="0"/>
                </a:moveTo>
                <a:lnTo>
                  <a:pt x="7461333" y="0"/>
                </a:lnTo>
                <a:lnTo>
                  <a:pt x="7461333" y="8958139"/>
                </a:lnTo>
                <a:lnTo>
                  <a:pt x="0" y="8958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5549124" y="384219"/>
            <a:ext cx="2072573" cy="1778416"/>
          </a:xfrm>
          <a:custGeom>
            <a:avLst/>
            <a:gdLst/>
            <a:ahLst/>
            <a:cxnLst/>
            <a:rect l="l" t="t" r="r" b="b"/>
            <a:pathLst>
              <a:path w="1310334" h="1156174">
                <a:moveTo>
                  <a:pt x="0" y="0"/>
                </a:moveTo>
                <a:lnTo>
                  <a:pt x="1310335" y="0"/>
                </a:lnTo>
                <a:lnTo>
                  <a:pt x="1310335" y="1156174"/>
                </a:lnTo>
                <a:lnTo>
                  <a:pt x="0" y="11561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6399555" y="9562919"/>
            <a:ext cx="548889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48">
                <a:solidFill>
                  <a:srgbClr val="00206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Enriching Lives, Opening Minds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B3FD4-098E-4AD3-84D6-41169177F5BF}"/>
              </a:ext>
            </a:extLst>
          </p:cNvPr>
          <p:cNvSpPr txBox="1"/>
          <p:nvPr/>
        </p:nvSpPr>
        <p:spPr>
          <a:xfrm>
            <a:off x="661949" y="613509"/>
            <a:ext cx="7317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ngsanaUPC" panose="02020603050405020304" pitchFamily="18" charset="-34"/>
                <a:ea typeface="Arimo"/>
                <a:cs typeface="AngsanaUPC" panose="02020603050405020304" pitchFamily="18" charset="-34"/>
              </a:rPr>
              <a:t>ERASMUS</a:t>
            </a:r>
            <a:r>
              <a:rPr lang="en-US" sz="7200" dirty="0">
                <a:solidFill>
                  <a:srgbClr val="002060"/>
                </a:solidFill>
                <a:latin typeface="AngsanaUPC" panose="02020603050405020304" pitchFamily="18" charset="-34"/>
                <a:ea typeface="Arimo"/>
                <a:cs typeface="AngsanaUPC" panose="02020603050405020304" pitchFamily="18" charset="-34"/>
              </a:rPr>
              <a:t>+</a:t>
            </a:r>
            <a:r>
              <a:rPr lang="el-GR" sz="7200" dirty="0">
                <a:solidFill>
                  <a:srgbClr val="002060"/>
                </a:solidFill>
                <a:latin typeface="AngsanaUPC" panose="02020603050405020304" pitchFamily="18" charset="-34"/>
                <a:ea typeface="Arimo"/>
                <a:cs typeface="AngsanaUPC" panose="02020603050405020304" pitchFamily="18" charset="-34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ngsanaUPC" panose="02020603050405020304" pitchFamily="18" charset="-34"/>
                <a:sym typeface="Arimo"/>
              </a:rPr>
              <a:t>Call 2026-2028</a:t>
            </a:r>
          </a:p>
          <a:p>
            <a:endParaRPr lang="el-GR" sz="3200" dirty="0">
              <a:cs typeface="AngsanaUPC" panose="02020603050405020304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813734" y="637988"/>
            <a:ext cx="5314950" cy="9939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endParaRPr lang="en-US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873E4A7-6D91-4547-B54D-FE7B7A613C1D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" r="-10"/>
            </a:stretch>
          </a:blipFill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FC588EE-BDDC-40DA-8772-6CC74981EE21}"/>
              </a:ext>
            </a:extLst>
          </p:cNvPr>
          <p:cNvSpPr/>
          <p:nvPr/>
        </p:nvSpPr>
        <p:spPr>
          <a:xfrm>
            <a:off x="706566" y="39855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75ECB108-4DCF-4B09-AD2D-CEA06FCCC605}"/>
              </a:ext>
            </a:extLst>
          </p:cNvPr>
          <p:cNvSpPr txBox="1">
            <a:spLocks/>
          </p:cNvSpPr>
          <p:nvPr/>
        </p:nvSpPr>
        <p:spPr>
          <a:xfrm>
            <a:off x="9448800" y="3038600"/>
            <a:ext cx="5726095" cy="4945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F58C1-C6F1-4A60-9B28-72A077F47747}"/>
              </a:ext>
            </a:extLst>
          </p:cNvPr>
          <p:cNvSpPr txBox="1"/>
          <p:nvPr/>
        </p:nvSpPr>
        <p:spPr>
          <a:xfrm>
            <a:off x="2386896" y="590913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32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3FBB668-98CC-47F5-B5A0-432FC118F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1412"/>
            <a:ext cx="7924800" cy="10205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087114-8F1A-474B-92C9-49A346AA39A9}"/>
              </a:ext>
            </a:extLst>
          </p:cNvPr>
          <p:cNvSpPr txBox="1"/>
          <p:nvPr/>
        </p:nvSpPr>
        <p:spPr>
          <a:xfrm>
            <a:off x="2778588" y="230754"/>
            <a:ext cx="322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Google Form</a:t>
            </a:r>
            <a:endParaRPr lang="en-US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"/>
              <a:sym typeface="Calibri (MS)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102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2A3769-2741-44D2-8C94-EDC69B1A2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7300"/>
            <a:ext cx="6849431" cy="837364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8A25311-6B0B-41C4-B8E9-A8711FDE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91" y="1731532"/>
            <a:ext cx="6887536" cy="8459381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D8B2C17F-CE64-4B3C-A3F4-6DAB28BA58E0}"/>
              </a:ext>
            </a:extLst>
          </p:cNvPr>
          <p:cNvSpPr/>
          <p:nvPr/>
        </p:nvSpPr>
        <p:spPr>
          <a:xfrm>
            <a:off x="5502396" y="96087"/>
            <a:ext cx="5851403" cy="2195413"/>
          </a:xfrm>
          <a:custGeom>
            <a:avLst/>
            <a:gdLst/>
            <a:ahLst/>
            <a:cxnLst/>
            <a:rect l="l" t="t" r="r" b="b"/>
            <a:pathLst>
              <a:path w="7315200" h="2950464">
                <a:moveTo>
                  <a:pt x="0" y="0"/>
                </a:moveTo>
                <a:lnTo>
                  <a:pt x="7315200" y="0"/>
                </a:lnTo>
                <a:lnTo>
                  <a:pt x="7315200" y="2950464"/>
                </a:lnTo>
                <a:lnTo>
                  <a:pt x="0" y="2950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742B939-F85D-43E5-95AA-63A10CA0778A}"/>
              </a:ext>
            </a:extLst>
          </p:cNvPr>
          <p:cNvSpPr txBox="1"/>
          <p:nvPr/>
        </p:nvSpPr>
        <p:spPr>
          <a:xfrm>
            <a:off x="5813734" y="637988"/>
            <a:ext cx="5314950" cy="9939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ΣΥΜΠΛΗΡΩΣΗ ΑΠΑΡΑΙΤΗΤΩΝ ΣΤΟΙΧΕΙΩΝ</a:t>
            </a:r>
            <a:endParaRPr lang="en-US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77B7453-B5FB-432D-9E53-81897519814C}"/>
              </a:ext>
            </a:extLst>
          </p:cNvPr>
          <p:cNvSpPr/>
          <p:nvPr/>
        </p:nvSpPr>
        <p:spPr>
          <a:xfrm>
            <a:off x="310020" y="208843"/>
            <a:ext cx="1208760" cy="1048457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31422FA-524F-4A49-B451-E5C133A9BB12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" r="-10"/>
            </a:stretch>
          </a:blipFill>
        </p:spPr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A33A4E-35FF-454A-830F-B7F9ED5F14E6}"/>
              </a:ext>
            </a:extLst>
          </p:cNvPr>
          <p:cNvSpPr/>
          <p:nvPr/>
        </p:nvSpPr>
        <p:spPr>
          <a:xfrm>
            <a:off x="2100650" y="394735"/>
            <a:ext cx="2512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Google</a:t>
            </a:r>
            <a:r>
              <a:rPr lang="en-US" sz="32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 Form</a:t>
            </a:r>
            <a:endParaRPr lang="en-US" sz="32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"/>
              <a:sym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62730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02397" y="238839"/>
            <a:ext cx="5715000" cy="2052661"/>
          </a:xfrm>
          <a:custGeom>
            <a:avLst/>
            <a:gdLst/>
            <a:ahLst/>
            <a:cxnLst/>
            <a:rect l="l" t="t" r="r" b="b"/>
            <a:pathLst>
              <a:path w="7315200" h="2950464">
                <a:moveTo>
                  <a:pt x="0" y="0"/>
                </a:moveTo>
                <a:lnTo>
                  <a:pt x="7315200" y="0"/>
                </a:lnTo>
                <a:lnTo>
                  <a:pt x="7315200" y="2950464"/>
                </a:lnTo>
                <a:lnTo>
                  <a:pt x="0" y="295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3734" y="637988"/>
            <a:ext cx="5314950" cy="9939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r>
              <a:rPr lang="el-GR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ΣΥΝΤΑΞΗ ΠΡΟΤΑΣΗΣ</a:t>
            </a:r>
            <a:endParaRPr lang="en-US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998447" y="6515835"/>
            <a:ext cx="5251648" cy="3456948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1"/>
                </a:lnTo>
                <a:lnTo>
                  <a:pt x="0" y="5184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13734" y="1802868"/>
            <a:ext cx="5526351" cy="1064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l-GR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ΚΡΙΤΗΡΙΑ ΑΞΙΟΛΟΓΗΣΗΣ</a:t>
            </a:r>
            <a:endParaRPr lang="en-US" sz="32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831733" y="2983509"/>
            <a:ext cx="5251648" cy="3217594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47814" y="7560979"/>
            <a:ext cx="6552914" cy="121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Αντίκτυ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πος και διάδοση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Σε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επίπ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εδο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Περιφέρει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ας)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873E4A7-6D91-4547-B54D-FE7B7A613C1D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" r="-10"/>
            </a:stretch>
          </a:blipFill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FC588EE-BDDC-40DA-8772-6CC74981EE21}"/>
              </a:ext>
            </a:extLst>
          </p:cNvPr>
          <p:cNvSpPr/>
          <p:nvPr/>
        </p:nvSpPr>
        <p:spPr>
          <a:xfrm>
            <a:off x="706566" y="39855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771281C-2126-489E-A202-392D8F38359E}"/>
              </a:ext>
            </a:extLst>
          </p:cNvPr>
          <p:cNvSpPr txBox="1"/>
          <p:nvPr/>
        </p:nvSpPr>
        <p:spPr>
          <a:xfrm>
            <a:off x="1239693" y="3840200"/>
            <a:ext cx="6378697" cy="1212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Συνάφει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 της στρατηγικής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Σε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επίπ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εδο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Περιφέρει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ας)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DCA640CB-1C6C-4641-92EB-E62B97ABFEAF}"/>
              </a:ext>
            </a:extLst>
          </p:cNvPr>
          <p:cNvCxnSpPr>
            <a:cxnSpLocks/>
          </p:cNvCxnSpPr>
          <p:nvPr/>
        </p:nvCxnSpPr>
        <p:spPr>
          <a:xfrm>
            <a:off x="761713" y="6286500"/>
            <a:ext cx="1661188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4389E2AC-A411-4587-8489-60A2FE325E6E}"/>
              </a:ext>
            </a:extLst>
          </p:cNvPr>
          <p:cNvCxnSpPr>
            <a:cxnSpLocks/>
          </p:cNvCxnSpPr>
          <p:nvPr/>
        </p:nvCxnSpPr>
        <p:spPr>
          <a:xfrm>
            <a:off x="8153400" y="2983509"/>
            <a:ext cx="0" cy="706465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75ECB108-4DCF-4B09-AD2D-CEA06FCCC605}"/>
              </a:ext>
            </a:extLst>
          </p:cNvPr>
          <p:cNvSpPr txBox="1">
            <a:spLocks/>
          </p:cNvSpPr>
          <p:nvPr/>
        </p:nvSpPr>
        <p:spPr>
          <a:xfrm>
            <a:off x="9448800" y="3038600"/>
            <a:ext cx="5726095" cy="4945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Ο βαθμός στον οποίο το σχεδιαζόμενο σχέδιο κινητικότητας είναι συναφές με τη στρατηγική διεθνοποίησης των εμπλεκόμενων ανώτατων εκπαιδευτικών ιδρυμάτων.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Το σκεπτικό για την επιλογή της κινητικότητας του προσωπικού και/ή των σπουδαστών.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Το σκεπτικό για τη στόχευση σε συνεργασία με ανώτατα εκπαιδευτικά ιδρύματα/οργανισμούς σε συγκεκριμένες χώρες στην περιοχή-εταίρο.</a:t>
            </a:r>
            <a:endParaRPr lang="en-US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Ο πιθανός αντίκτυπος του σχεδίου στους συμμετέχοντες, στους αιτούντες και στους οργανισμούς-εταίρους, σε τοπικό, περιφερειακό και εθνικό επίπεδο.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Η ποιότητα των μέτρων που αποσκοπούν στη διάδοση των αποτελεσμάτων του σχεδίου κινητικότητας σε επίπεδο σχολών και ιδρυμάτων, και πέραν αυτών, κατά περίπτωση, σε όλες τις συμμετέχουσες χώρες.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88B651-7113-4B51-8244-0B62114C120A}"/>
              </a:ext>
            </a:extLst>
          </p:cNvPr>
          <p:cNvSpPr txBox="1"/>
          <p:nvPr/>
        </p:nvSpPr>
        <p:spPr>
          <a:xfrm>
            <a:off x="163174" y="295670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ΚΡΙΤΗΡΙΟ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41363-8E50-4D04-9976-12ECF86DEE81}"/>
              </a:ext>
            </a:extLst>
          </p:cNvPr>
          <p:cNvSpPr txBox="1"/>
          <p:nvPr/>
        </p:nvSpPr>
        <p:spPr>
          <a:xfrm>
            <a:off x="163174" y="654547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ΚΡΙΤΗΡΙΟ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02397" y="238839"/>
            <a:ext cx="5715000" cy="2052661"/>
          </a:xfrm>
          <a:custGeom>
            <a:avLst/>
            <a:gdLst/>
            <a:ahLst/>
            <a:cxnLst/>
            <a:rect l="l" t="t" r="r" b="b"/>
            <a:pathLst>
              <a:path w="7315200" h="2950464">
                <a:moveTo>
                  <a:pt x="0" y="0"/>
                </a:moveTo>
                <a:lnTo>
                  <a:pt x="7315200" y="0"/>
                </a:lnTo>
                <a:lnTo>
                  <a:pt x="7315200" y="2950464"/>
                </a:lnTo>
                <a:lnTo>
                  <a:pt x="0" y="295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813734" y="637988"/>
            <a:ext cx="5314950" cy="9939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r>
              <a:rPr lang="el-GR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ΣΥΝΤΑΞΗ ΠΡΟΤΑΣΗΣ</a:t>
            </a:r>
            <a:endParaRPr lang="en-US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998447" y="6515835"/>
            <a:ext cx="5251648" cy="3456948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1"/>
                </a:lnTo>
                <a:lnTo>
                  <a:pt x="0" y="51845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13734" y="1802868"/>
            <a:ext cx="5526351" cy="1064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l-GR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ΚΡΙΤΗΡΙΑ ΑΞΙΟΛΟΓΗΣΗΣ</a:t>
            </a:r>
            <a:endParaRPr lang="en-US" sz="32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831733" y="2983509"/>
            <a:ext cx="5251648" cy="3217594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47814" y="7560979"/>
            <a:ext cx="6552914" cy="121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Αντίκτυ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πος και διάδοση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Σε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επίπ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εδο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Περιφέρει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ας)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873E4A7-6D91-4547-B54D-FE7B7A613C1D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" r="-10"/>
            </a:stretch>
          </a:blipFill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FC588EE-BDDC-40DA-8772-6CC74981EE21}"/>
              </a:ext>
            </a:extLst>
          </p:cNvPr>
          <p:cNvSpPr/>
          <p:nvPr/>
        </p:nvSpPr>
        <p:spPr>
          <a:xfrm>
            <a:off x="706566" y="39855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771281C-2126-489E-A202-392D8F38359E}"/>
              </a:ext>
            </a:extLst>
          </p:cNvPr>
          <p:cNvSpPr txBox="1"/>
          <p:nvPr/>
        </p:nvSpPr>
        <p:spPr>
          <a:xfrm>
            <a:off x="1239693" y="3840200"/>
            <a:ext cx="6378697" cy="1212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Συνάφει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 της στρατηγικής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Σε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επίπ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εδο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Περιφέρει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ας)</a:t>
            </a:r>
          </a:p>
        </p:txBody>
      </p: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DCA640CB-1C6C-4641-92EB-E62B97ABFEAF}"/>
              </a:ext>
            </a:extLst>
          </p:cNvPr>
          <p:cNvCxnSpPr>
            <a:cxnSpLocks/>
          </p:cNvCxnSpPr>
          <p:nvPr/>
        </p:nvCxnSpPr>
        <p:spPr>
          <a:xfrm>
            <a:off x="761713" y="6286500"/>
            <a:ext cx="1661188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4389E2AC-A411-4587-8489-60A2FE325E6E}"/>
              </a:ext>
            </a:extLst>
          </p:cNvPr>
          <p:cNvCxnSpPr>
            <a:cxnSpLocks/>
          </p:cNvCxnSpPr>
          <p:nvPr/>
        </p:nvCxnSpPr>
        <p:spPr>
          <a:xfrm>
            <a:off x="8153400" y="2983509"/>
            <a:ext cx="0" cy="7064652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75ECB108-4DCF-4B09-AD2D-CEA06FCCC605}"/>
              </a:ext>
            </a:extLst>
          </p:cNvPr>
          <p:cNvSpPr txBox="1">
            <a:spLocks/>
          </p:cNvSpPr>
          <p:nvPr/>
        </p:nvSpPr>
        <p:spPr>
          <a:xfrm>
            <a:off x="9825264" y="3754882"/>
            <a:ext cx="6604004" cy="1471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</a:rPr>
              <a:t>Γιατί είναι σημαντική αυτή η συνεργασία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</a:rPr>
              <a:t>Ποιοι θα ωφεληθούν και γιατί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</a:rPr>
              <a:t>Γιατί επιλέγετε τη συγκεκριμένη χώρα ή ίδρυμα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88B651-7113-4B51-8244-0B62114C120A}"/>
              </a:ext>
            </a:extLst>
          </p:cNvPr>
          <p:cNvSpPr txBox="1"/>
          <p:nvPr/>
        </p:nvSpPr>
        <p:spPr>
          <a:xfrm>
            <a:off x="163174" y="295670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ΚΡΙΤΗΡΙΟ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41363-8E50-4D04-9976-12ECF86DEE81}"/>
              </a:ext>
            </a:extLst>
          </p:cNvPr>
          <p:cNvSpPr txBox="1"/>
          <p:nvPr/>
        </p:nvSpPr>
        <p:spPr>
          <a:xfrm>
            <a:off x="163174" y="6545470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ΚΡΙΤΗΡΙΟ 2</a:t>
            </a:r>
          </a:p>
        </p:txBody>
      </p:sp>
      <p:sp>
        <p:nvSpPr>
          <p:cNvPr id="21" name="Θέση περιεχομένου 2">
            <a:extLst>
              <a:ext uri="{FF2B5EF4-FFF2-40B4-BE49-F238E27FC236}">
                <a16:creationId xmlns:a16="http://schemas.microsoft.com/office/drawing/2014/main" id="{A09465CE-639B-4745-B957-BFC12C32D9B5}"/>
              </a:ext>
            </a:extLst>
          </p:cNvPr>
          <p:cNvSpPr txBox="1">
            <a:spLocks/>
          </p:cNvSpPr>
          <p:nvPr/>
        </p:nvSpPr>
        <p:spPr>
          <a:xfrm>
            <a:off x="9736001" y="7477114"/>
            <a:ext cx="8678300" cy="1471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AutoNum type="arabicPeriod"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</a:rPr>
              <a:t>Ποιο είναι το όφελος από την κινητικότητα που προτείνετε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l-GR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</a:rPr>
              <a:t>Πώς διαχέεται η εμπειρία και η γνώση που θα προκύψει από την κινητικότητα</a:t>
            </a:r>
          </a:p>
        </p:txBody>
      </p:sp>
      <p:sp>
        <p:nvSpPr>
          <p:cNvPr id="22" name="Θέση περιεχομένου 2">
            <a:extLst>
              <a:ext uri="{FF2B5EF4-FFF2-40B4-BE49-F238E27FC236}">
                <a16:creationId xmlns:a16="http://schemas.microsoft.com/office/drawing/2014/main" id="{1D787D04-8A88-4E09-AA63-B944F8B6C6AC}"/>
              </a:ext>
            </a:extLst>
          </p:cNvPr>
          <p:cNvSpPr txBox="1">
            <a:spLocks/>
          </p:cNvSpPr>
          <p:nvPr/>
        </p:nvSpPr>
        <p:spPr>
          <a:xfrm>
            <a:off x="11963400" y="3525277"/>
            <a:ext cx="1976570" cy="469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292950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41888-70A3-4D3D-B47A-659BA0400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0200" y="3921566"/>
            <a:ext cx="16402812" cy="6700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Η στρατηγική διεθνοποίησης πρέπει να είναι ξεκάθαρη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Επαρκής περιγραφή της στρατηγικής των Ιδρυμάτων εταίρων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Η στρατηγική να είναι αυτή του Ιδρύματος και όχι μεμονωμένη/αποκομμένη από αυτό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(χρειάζεται συνεργασία και συντονισμός για τη σύνταξη της)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Αποφυγή αντιγραφής-επικόλλησης και επανάληψης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Κριτήριο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(αντίκτυπος και διάδοση): Όχι πολύ γενικές απαντήσεις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Ρεαλισμός: Να ληφθεί υπόψη ο ενδεικτικός διαθέσιμος προϋπολογισμός για κάθε Περιφέρεια / Περιοχή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BBFE3CA-A052-4696-A887-5762F565E5B1}"/>
              </a:ext>
            </a:extLst>
          </p:cNvPr>
          <p:cNvSpPr/>
          <p:nvPr/>
        </p:nvSpPr>
        <p:spPr>
          <a:xfrm>
            <a:off x="132588" y="12975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3DB0ACE0-03E7-4B5A-896E-A70B9E530C36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r="-10"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94519AF-B9CF-4285-B0F1-730757C9BD14}"/>
              </a:ext>
            </a:extLst>
          </p:cNvPr>
          <p:cNvSpPr/>
          <p:nvPr/>
        </p:nvSpPr>
        <p:spPr>
          <a:xfrm>
            <a:off x="4038600" y="957972"/>
            <a:ext cx="7562572" cy="2057399"/>
          </a:xfrm>
          <a:custGeom>
            <a:avLst/>
            <a:gdLst/>
            <a:ahLst/>
            <a:cxnLst/>
            <a:rect l="l" t="t" r="r" b="b"/>
            <a:pathLst>
              <a:path w="9951886" h="4013927">
                <a:moveTo>
                  <a:pt x="0" y="0"/>
                </a:moveTo>
                <a:lnTo>
                  <a:pt x="9951886" y="0"/>
                </a:lnTo>
                <a:lnTo>
                  <a:pt x="9951886" y="4013927"/>
                </a:lnTo>
                <a:lnTo>
                  <a:pt x="0" y="40139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45949C7-52A9-4955-9D80-B1CEC17EF90A}"/>
              </a:ext>
            </a:extLst>
          </p:cNvPr>
          <p:cNvSpPr txBox="1"/>
          <p:nvPr/>
        </p:nvSpPr>
        <p:spPr>
          <a:xfrm>
            <a:off x="4876800" y="1685259"/>
            <a:ext cx="6100319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l-GR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Bold"/>
                <a:sym typeface="Arial Bold"/>
              </a:rPr>
              <a:t>ΣΧΟΛΙΑ ΓΙΑ ΤΟΥΣ ΑΙΤΟΥΝΤΕΣ</a:t>
            </a:r>
            <a:endParaRPr lang="en-US" sz="36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6952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:a16="http://schemas.microsoft.com/office/drawing/2014/main" id="{5DE93E91-8452-4A29-B136-9CFF38CADEF0}"/>
              </a:ext>
            </a:extLst>
          </p:cNvPr>
          <p:cNvSpPr/>
          <p:nvPr/>
        </p:nvSpPr>
        <p:spPr>
          <a:xfrm>
            <a:off x="7187222" y="196790"/>
            <a:ext cx="5546102" cy="3124200"/>
          </a:xfrm>
          <a:custGeom>
            <a:avLst/>
            <a:gdLst/>
            <a:ahLst/>
            <a:cxnLst/>
            <a:rect l="l" t="t" r="r" b="b"/>
            <a:pathLst>
              <a:path w="9951886" h="4013927">
                <a:moveTo>
                  <a:pt x="0" y="0"/>
                </a:moveTo>
                <a:lnTo>
                  <a:pt x="9951886" y="0"/>
                </a:lnTo>
                <a:lnTo>
                  <a:pt x="9951886" y="4013927"/>
                </a:lnTo>
                <a:lnTo>
                  <a:pt x="0" y="4013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6874498" y="491757"/>
            <a:ext cx="7886700" cy="2793947"/>
            <a:chOff x="0" y="-57150"/>
            <a:chExt cx="10515600" cy="3725262"/>
          </a:xfrm>
        </p:grpSpPr>
        <p:sp>
          <p:nvSpPr>
            <p:cNvPr id="3" name="Freeform 3"/>
            <p:cNvSpPr/>
            <p:nvPr/>
          </p:nvSpPr>
          <p:spPr>
            <a:xfrm>
              <a:off x="689203" y="1016986"/>
              <a:ext cx="7721600" cy="2651126"/>
            </a:xfrm>
            <a:custGeom>
              <a:avLst/>
              <a:gdLst/>
              <a:ahLst/>
              <a:cxnLst/>
              <a:rect l="l" t="t" r="r" b="b"/>
              <a:pathLst>
                <a:path w="10515600" h="2651127">
                  <a:moveTo>
                    <a:pt x="0" y="0"/>
                  </a:moveTo>
                  <a:lnTo>
                    <a:pt x="10515600" y="0"/>
                  </a:lnTo>
                  <a:lnTo>
                    <a:pt x="10515600" y="2651127"/>
                  </a:lnTo>
                  <a:lnTo>
                    <a:pt x="0" y="2651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noFill/>
            </a:ln>
          </p:spPr>
          <p:txBody>
            <a:bodyPr/>
            <a:lstStyle/>
            <a:p>
              <a:r>
                <a:rPr lang="el-GR" sz="48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 (MS) Bold"/>
                  <a:sym typeface="Calibri (MS) Bold"/>
                </a:rPr>
                <a:t>ΤΙ ΝΑ ΠΡΟΣΕΞΕΤΕ</a:t>
              </a:r>
              <a:endParaRPr 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endParaRPr>
            </a:p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515600" cy="2708276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ctr"/>
            <a:lstStyle/>
            <a:p>
              <a:pPr algn="ctr">
                <a:lnSpc>
                  <a:spcPts val="3888"/>
                </a:lnSpc>
              </a:pPr>
              <a:endParaRPr lang="en-US" sz="5400" b="1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90573" y="3818103"/>
            <a:ext cx="13670625" cy="4971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808" lvl="1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Ρεαλιστικές Προτάσεις - 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Με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β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άση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το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δι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αθέσιμο προϋπολογισμό </a:t>
            </a:r>
            <a:endParaRPr lang="el-GR" sz="32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marL="755808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Χώρες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υψηλού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εισοδήμ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ατος (π.χ. Ιαπ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ωνί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α, Κορέα, ΗΑΕ, Αυστραλία)</a:t>
            </a:r>
          </a:p>
          <a:p>
            <a:pPr marL="298608" lvl="1"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Οι χώρες υψηλού εισοδήματος δεν αποτελούν προτεραιότητα της εξωτερικής χρηματοδότησης της ΕΕ, επομένως τα 	διαθέσιμα    κονδύλια είναι περιορισμένα σε σχέση με άλλες χώρες </a:t>
            </a:r>
            <a:endParaRPr lang="el-GR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marL="755808" lvl="1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Περιορισμός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εξερχόμενης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κινητικότητ</a:t>
            </a:r>
            <a:r>
              <a:rPr lang="en-US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ας </a:t>
            </a:r>
            <a:endParaRPr lang="el-GR" sz="32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marL="298608" lvl="1">
              <a:lnSpc>
                <a:spcPct val="150000"/>
              </a:lnSpc>
            </a:pPr>
            <a:r>
              <a:rPr lang="el-GR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Προς συγκεκριμένες χώρες η Εξερχόμενη Κινητικότητα είναι δυνατή μόνο για υποψήφιους διδάκτορες και προσωπικό </a:t>
            </a:r>
          </a:p>
          <a:p>
            <a:pPr marL="755808" lvl="1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l-GR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Μη επιλέξιμες χώρες</a:t>
            </a:r>
          </a:p>
        </p:txBody>
      </p:sp>
      <p:sp>
        <p:nvSpPr>
          <p:cNvPr id="7" name="Freeform 7"/>
          <p:cNvSpPr/>
          <p:nvPr/>
        </p:nvSpPr>
        <p:spPr>
          <a:xfrm>
            <a:off x="1090573" y="457283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80675">
            <a:off x="4443774" y="717030"/>
            <a:ext cx="2591467" cy="2491048"/>
          </a:xfrm>
          <a:custGeom>
            <a:avLst/>
            <a:gdLst/>
            <a:ahLst/>
            <a:cxnLst/>
            <a:rect l="l" t="t" r="r" b="b"/>
            <a:pathLst>
              <a:path w="2591467" h="2491048">
                <a:moveTo>
                  <a:pt x="0" y="0"/>
                </a:moveTo>
                <a:lnTo>
                  <a:pt x="2591467" y="0"/>
                </a:lnTo>
                <a:lnTo>
                  <a:pt x="2591467" y="2491047"/>
                </a:lnTo>
                <a:lnTo>
                  <a:pt x="0" y="2491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8A6B06A-5299-481B-9DA9-28A1C55E7057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" r="-10"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400" y="3137048"/>
            <a:ext cx="12649199" cy="7086597"/>
          </a:xfrm>
          <a:custGeom>
            <a:avLst/>
            <a:gdLst/>
            <a:ahLst/>
            <a:cxnLst/>
            <a:rect l="l" t="t" r="r" b="b"/>
            <a:pathLst>
              <a:path w="11745492" h="6484399">
                <a:moveTo>
                  <a:pt x="0" y="0"/>
                </a:moveTo>
                <a:lnTo>
                  <a:pt x="11745492" y="0"/>
                </a:lnTo>
                <a:lnTo>
                  <a:pt x="11745492" y="6484399"/>
                </a:lnTo>
                <a:lnTo>
                  <a:pt x="0" y="6484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" t="-9303" r="-4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91200" y="38101"/>
            <a:ext cx="6903886" cy="2057399"/>
          </a:xfrm>
          <a:custGeom>
            <a:avLst/>
            <a:gdLst/>
            <a:ahLst/>
            <a:cxnLst/>
            <a:rect l="l" t="t" r="r" b="b"/>
            <a:pathLst>
              <a:path w="9951886" h="4013927">
                <a:moveTo>
                  <a:pt x="0" y="0"/>
                </a:moveTo>
                <a:lnTo>
                  <a:pt x="9951886" y="0"/>
                </a:lnTo>
                <a:lnTo>
                  <a:pt x="9951886" y="4013927"/>
                </a:lnTo>
                <a:lnTo>
                  <a:pt x="0" y="401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34812" y="495300"/>
            <a:ext cx="5218376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Bold"/>
                <a:sym typeface="Arial Bold"/>
              </a:rPr>
              <a:t>12 </a:t>
            </a:r>
            <a:r>
              <a:rPr lang="el-GR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Bold"/>
                <a:sym typeface="Arial Bold"/>
              </a:rPr>
              <a:t>ΠΕΡΙΦΕΡΕΙΕΣ</a:t>
            </a:r>
          </a:p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Bold"/>
                <a:sym typeface="Arial Bold"/>
              </a:rPr>
              <a:t>(call 2024, call 2025)</a:t>
            </a:r>
          </a:p>
          <a:p>
            <a:pPr algn="ctr">
              <a:lnSpc>
                <a:spcPts val="5040"/>
              </a:lnSpc>
            </a:pPr>
            <a:endParaRPr lang="en-US" sz="36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Bold"/>
              <a:sym typeface="Arial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2588" y="12975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43A985F-E1BB-4007-94EE-B3FFD3D30697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" r="-10"/>
            </a:stretch>
          </a:blipFill>
        </p:spPr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AD2090B-2D13-42D3-8719-47B3A4A1B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3504159"/>
            <a:ext cx="4124901" cy="1609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>
            <a:extLst>
              <a:ext uri="{FF2B5EF4-FFF2-40B4-BE49-F238E27FC236}">
                <a16:creationId xmlns:a16="http://schemas.microsoft.com/office/drawing/2014/main" id="{345E4A46-2CD2-4342-8001-14F909BC5F06}"/>
              </a:ext>
            </a:extLst>
          </p:cNvPr>
          <p:cNvSpPr/>
          <p:nvPr/>
        </p:nvSpPr>
        <p:spPr>
          <a:xfrm>
            <a:off x="149132" y="4518915"/>
            <a:ext cx="2975067" cy="972650"/>
          </a:xfrm>
          <a:custGeom>
            <a:avLst/>
            <a:gdLst/>
            <a:ahLst/>
            <a:cxnLst/>
            <a:rect l="l" t="t" r="r" b="b"/>
            <a:pathLst>
              <a:path w="9951886" h="4013927">
                <a:moveTo>
                  <a:pt x="0" y="0"/>
                </a:moveTo>
                <a:lnTo>
                  <a:pt x="9951886" y="0"/>
                </a:lnTo>
                <a:lnTo>
                  <a:pt x="9951886" y="4013927"/>
                </a:lnTo>
                <a:lnTo>
                  <a:pt x="0" y="4013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38177"/>
              </p:ext>
            </p:extLst>
          </p:nvPr>
        </p:nvGraphicFramePr>
        <p:xfrm>
          <a:off x="9169080" y="600481"/>
          <a:ext cx="5388600" cy="9191223"/>
        </p:xfrm>
        <a:graphic>
          <a:graphicData uri="http://schemas.openxmlformats.org/drawingml/2006/table">
            <a:tbl>
              <a:tblPr/>
              <a:tblGrid>
                <a:gridCol w="363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55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118"/>
                        </a:lnSpc>
                        <a:defRPr/>
                      </a:pPr>
                      <a:r>
                        <a:rPr lang="en-US" sz="165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ΧΡΗΜΑΤΟΔΟΤΙΚΟΙ ΦΑΚΕΛΟΙ/ΠΕΡΙΦΕΡΕΙΕΣ</a:t>
                      </a:r>
                      <a:endParaRPr lang="en-US" sz="165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118"/>
                        </a:lnSpc>
                        <a:defRPr/>
                      </a:pPr>
                      <a:r>
                        <a:rPr lang="en-US" sz="165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ΚΑΤΑΝΟΜΗ ΕΥΡΩΠΑΙΚΗΣ ΕΠΙΧΟΡΗΓΗΣΗΣ</a:t>
                      </a:r>
                      <a:endParaRPr lang="en-US" sz="165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WESTERN BALKANS (REGION 1)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986.580,00 €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IPA III -  INCLUSION POT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15.000,00 €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 IPA III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1.001.580,00 €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SUB-SAHARAN AFRICA (REGION 9)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1.431.540,75 €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594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SOUTH-MEDITERRANEAN COUNTRIES (REGION 3)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908.236,67 €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NEIGHBOURHOOD EAST (REGION 2)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1.157.561,05 €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USA AND CANADA (REGION 12)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237.481,67 €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CENTRAL ASIA (REGION 6)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127.022,89 €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PACIFIC (REGION 8)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50.036,11 €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RUSSIAN FEDERATION (REGION 4)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21.467,00 €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ASIA (REGION 5)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463.318,00 €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MIDDLE EAST (REGION 7)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41.751,44 €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CARIBBEAN (REGION 11)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35.345,14 €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LATIN AMERICA (REGION 10)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154.636,28 €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9142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NDICI – INCLUSION POT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30.000,00 €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98089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5.659.977,00 €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pPr algn="r">
                        <a:lnSpc>
                          <a:spcPts val="2696"/>
                        </a:lnSpc>
                      </a:pP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04812"/>
              </p:ext>
            </p:extLst>
          </p:nvPr>
        </p:nvGraphicFramePr>
        <p:xfrm>
          <a:off x="3124199" y="600485"/>
          <a:ext cx="5234302" cy="9144936"/>
        </p:xfrm>
        <a:graphic>
          <a:graphicData uri="http://schemas.openxmlformats.org/drawingml/2006/table">
            <a:tbl>
              <a:tblPr/>
              <a:tblGrid>
                <a:gridCol w="342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7748">
                <a:tc>
                  <a:txBody>
                    <a:bodyPr/>
                    <a:lstStyle/>
                    <a:p>
                      <a:pPr algn="r">
                        <a:lnSpc>
                          <a:spcPts val="2118"/>
                        </a:lnSpc>
                        <a:defRPr/>
                      </a:pPr>
                      <a:r>
                        <a:rPr lang="en-US" sz="165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ΧΡΗΜΑΤΟΔΟΤΙΚΟΙ ΦΑΚΕΛΟΙ/ΠΕΡΙΦΕΡΕΙΕΣ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18"/>
                        </a:lnSpc>
                        <a:defRPr/>
                      </a:pPr>
                      <a:r>
                        <a:rPr lang="en-US" sz="165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ΚΑΤΑΝΟΜΗ ΕΥΡΩΠΑΙΚΗΣ ΕΠΙΧΟΡΗΓΗΣΗΣ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WESTERN BALKANS (REGION 1)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967.970,00 €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IPA III -  INCLUSION POT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78.187,00€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 IPA III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1.046.157,00€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7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SUB-SAHARAN AFRICA (REGION 9)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1.344.305,00 €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7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SOUTH-MEDITERRANEAN COUNTRIES (REGION 3)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854.245,00 €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7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NEIGHBOURHOOD EAST (REGION 2)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923.917,00 €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USA AND CANADA (REGION 12)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160.454,00 €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CENTRAL ASIA (REGION 6)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113.778,00 €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PACIFIC (REGION 8)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44.601,00 €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4771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RUSSIAN FEDERATION (REGION 4)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68.296,00 €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ASIA (REGION 5)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455.202,00 €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MIDDLE EAST (REGION 7)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37.319,00 €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CARIBBEAN (REGION 11)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29.127,00 €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LATIN AMERICA (REGION 10)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141.175,00 €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NDICI – INCLUSION POT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ts val="2311"/>
                        </a:lnSpc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555.181,00€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(MS) Bold"/>
                        <a:cs typeface="Calibri (MS) Bold"/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2348">
                <a:tc>
                  <a:txBody>
                    <a:bodyPr/>
                    <a:lstStyle/>
                    <a:p>
                      <a:pPr algn="r">
                        <a:lnSpc>
                          <a:spcPts val="2311"/>
                        </a:lnSpc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TOTAL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96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5.773.758,00 €</a:t>
                      </a:r>
                      <a:endParaRPr lang="en-US" sz="10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68580" marB="6858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Freeform 7">
            <a:extLst>
              <a:ext uri="{FF2B5EF4-FFF2-40B4-BE49-F238E27FC236}">
                <a16:creationId xmlns:a16="http://schemas.microsoft.com/office/drawing/2014/main" id="{4C3CB50A-817D-41ED-BD14-74AD56995C9A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791E6E6-1E9C-4BB5-9B1F-FFD57D4CD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4" y="250900"/>
            <a:ext cx="1996577" cy="176364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9360DBB0-9654-414A-A915-6FCAEE00BD71}"/>
              </a:ext>
            </a:extLst>
          </p:cNvPr>
          <p:cNvSpPr txBox="1"/>
          <p:nvPr/>
        </p:nvSpPr>
        <p:spPr>
          <a:xfrm>
            <a:off x="559336" y="4656330"/>
            <a:ext cx="2769965" cy="69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0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Call 2024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49E2E840-B11C-4005-BE51-35431F5AF55D}"/>
              </a:ext>
            </a:extLst>
          </p:cNvPr>
          <p:cNvSpPr/>
          <p:nvPr/>
        </p:nvSpPr>
        <p:spPr>
          <a:xfrm>
            <a:off x="15239999" y="4381501"/>
            <a:ext cx="2975067" cy="972650"/>
          </a:xfrm>
          <a:custGeom>
            <a:avLst/>
            <a:gdLst/>
            <a:ahLst/>
            <a:cxnLst/>
            <a:rect l="l" t="t" r="r" b="b"/>
            <a:pathLst>
              <a:path w="9951886" h="4013927">
                <a:moveTo>
                  <a:pt x="0" y="0"/>
                </a:moveTo>
                <a:lnTo>
                  <a:pt x="9951886" y="0"/>
                </a:lnTo>
                <a:lnTo>
                  <a:pt x="9951886" y="4013927"/>
                </a:lnTo>
                <a:lnTo>
                  <a:pt x="0" y="4013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600DAC8-E473-427D-82D9-347F9619B955}"/>
              </a:ext>
            </a:extLst>
          </p:cNvPr>
          <p:cNvSpPr txBox="1"/>
          <p:nvPr/>
        </p:nvSpPr>
        <p:spPr>
          <a:xfrm>
            <a:off x="15697200" y="4491264"/>
            <a:ext cx="2769965" cy="69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0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Call 2025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114800" y="7658100"/>
            <a:ext cx="11876860" cy="2133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en-US" sz="2000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*Η </a:t>
            </a:r>
            <a:r>
              <a:rPr lang="el-GR" sz="2400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Ε</a:t>
            </a:r>
            <a:r>
              <a:rPr lang="en-US" sz="2400" spc="23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ξερχόμενη</a:t>
            </a:r>
            <a:r>
              <a:rPr lang="en-US" sz="2400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</a:t>
            </a:r>
            <a:r>
              <a:rPr lang="el-GR" sz="2000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Κ</a:t>
            </a:r>
            <a:r>
              <a:rPr lang="en-US" sz="2000" spc="23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ινητικότητ</a:t>
            </a:r>
            <a:r>
              <a:rPr lang="en-US" sz="2000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α είναι δυνατή μόνο για υποψήφιους διδάκτορες και προσωπικό</a:t>
            </a:r>
            <a:r>
              <a:rPr lang="el-GR" sz="2000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</a:t>
            </a:r>
          </a:p>
          <a:p>
            <a:r>
              <a:rPr lang="el-GR" sz="2000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(όχι φοιτητές α’ &amp; β’ κύκλου σπουδών)</a:t>
            </a:r>
            <a:endParaRPr lang="en-US" sz="2000" spc="23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legreya Sans Light"/>
              <a:sym typeface="Alegreya Sans Light"/>
            </a:endParaRPr>
          </a:p>
          <a:p>
            <a:pPr algn="l">
              <a:lnSpc>
                <a:spcPct val="150000"/>
              </a:lnSpc>
            </a:pPr>
            <a:r>
              <a:rPr lang="en-US" sz="2000" b="1" spc="23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**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Bold"/>
                <a:sym typeface="Alegreya Sans Bold"/>
              </a:rPr>
              <a:t>High Income countries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: </a:t>
            </a:r>
            <a:r>
              <a:rPr lang="en-US" sz="2000" b="1" spc="23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Στις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</a:t>
            </a:r>
            <a:r>
              <a:rPr lang="en-US" sz="2000" b="1" spc="23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χώρες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α</a:t>
            </a:r>
            <a:r>
              <a:rPr lang="en-US" sz="2000" b="1" spc="23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υτές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υπ</a:t>
            </a:r>
            <a:r>
              <a:rPr lang="en-US" sz="2000" b="1" spc="23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άρχει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π</a:t>
            </a:r>
            <a:r>
              <a:rPr lang="en-US" sz="2000" b="1" spc="23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εριορισμός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</a:t>
            </a:r>
            <a:r>
              <a:rPr lang="en-US" sz="2000" b="1" spc="23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στ</a:t>
            </a:r>
            <a:r>
              <a:rPr lang="en-US" sz="2000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α κονδύλια που διατίθενται </a:t>
            </a:r>
            <a:endParaRPr lang="el-GR" sz="2000" b="1" spc="23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legreya Sans Light"/>
              <a:sym typeface="Alegreya Sans Light"/>
            </a:endParaRPr>
          </a:p>
          <a:p>
            <a:pPr algn="l"/>
            <a:r>
              <a:rPr lang="en-US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(+</a:t>
            </a:r>
            <a:r>
              <a:rPr lang="el-GR" b="1" spc="23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Ινδία, Κίνα, Βραζιλία, Μεξικό</a:t>
            </a:r>
            <a:r>
              <a:rPr lang="el-GR" b="1" spc="23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)</a:t>
            </a:r>
            <a:endParaRPr lang="el-GR" sz="2000" b="1" spc="23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legreya Sans Light"/>
              <a:sym typeface="Alegreya Sans Light"/>
            </a:endParaRPr>
          </a:p>
          <a:p>
            <a:pPr algn="l">
              <a:lnSpc>
                <a:spcPct val="150000"/>
              </a:lnSpc>
            </a:pPr>
            <a:r>
              <a:rPr lang="el-GR" sz="2000" b="1" spc="23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*** Επιλέξιμη </a:t>
            </a:r>
            <a:r>
              <a:rPr lang="el-GR" sz="2400" b="1" spc="23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μόνο</a:t>
            </a:r>
            <a:r>
              <a:rPr lang="el-GR" sz="2000" b="1" spc="23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 η εισερχόμενη κινητικότητα φοιτητών</a:t>
            </a:r>
          </a:p>
          <a:p>
            <a:pPr>
              <a:lnSpc>
                <a:spcPct val="150000"/>
              </a:lnSpc>
            </a:pPr>
            <a:r>
              <a:rPr lang="el-GR" sz="2000" b="1" spc="23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legreya Sans Light"/>
                <a:sym typeface="Alegreya Sans Light"/>
              </a:rPr>
              <a:t>**** Οι δημόσιοι φορείς της χώρας δεν λαμβάνουν πλέον άμεση χρηματοδότηση</a:t>
            </a:r>
            <a:endParaRPr lang="en-US" sz="2000" b="1" spc="23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legreya Sans Light"/>
              <a:sym typeface="Alegreya Sans Light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C8290F40-4D86-4E73-A2F2-70672B8FE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"/>
            <a:ext cx="14935200" cy="70483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D14E38-5A5C-4A45-B18E-2F121514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041" y="2216225"/>
            <a:ext cx="12477566" cy="1516371"/>
          </a:xfrm>
        </p:spPr>
        <p:txBody>
          <a:bodyPr>
            <a:noAutofit/>
          </a:bodyPr>
          <a:lstStyle/>
          <a:p>
            <a:r>
              <a:rPr lang="el-G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ΣΥΝΕΡΓΑΖΟΜΕΝΑ ΠΑΝΕΠΙΣΤΗΜΙΑ</a:t>
            </a:r>
            <a:br>
              <a:rPr lang="el-G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1C8FE4AC-65B8-4F2A-92B9-56802F51D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31507"/>
              </p:ext>
            </p:extLst>
          </p:nvPr>
        </p:nvGraphicFramePr>
        <p:xfrm>
          <a:off x="355107" y="3504198"/>
          <a:ext cx="17577786" cy="652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AC094D8D-7A61-4375-92DC-86B27465F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1718"/>
            <a:ext cx="1877280" cy="1656423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344A3A63-845A-4258-A992-3B2C6AF54CB3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</p:spTree>
    <p:extLst>
      <p:ext uri="{BB962C8B-B14F-4D97-AF65-F5344CB8AC3E}">
        <p14:creationId xmlns:p14="http://schemas.microsoft.com/office/powerpoint/2010/main" val="122028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3400" y="558746"/>
            <a:ext cx="8345298" cy="3209088"/>
          </a:xfrm>
          <a:custGeom>
            <a:avLst/>
            <a:gdLst/>
            <a:ahLst/>
            <a:cxnLst/>
            <a:rect l="l" t="t" r="r" b="b"/>
            <a:pathLst>
              <a:path w="9557109" h="3854701">
                <a:moveTo>
                  <a:pt x="0" y="0"/>
                </a:moveTo>
                <a:lnTo>
                  <a:pt x="9557109" y="0"/>
                </a:lnTo>
                <a:lnTo>
                  <a:pt x="9557109" y="3854701"/>
                </a:lnTo>
                <a:lnTo>
                  <a:pt x="0" y="385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95400" y="2734396"/>
            <a:ext cx="9414291" cy="309606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4320"/>
              </a:lnSpc>
            </a:pPr>
            <a:endParaRPr lang="en-US" sz="2400" b="1" dirty="0">
              <a:solidFill>
                <a:srgbClr val="00206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71229" y="795092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47194" y="795092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" r="-1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82200" y="4365314"/>
            <a:ext cx="6790937" cy="4474560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188780" y="5943484"/>
            <a:ext cx="6394291" cy="1419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Ιδρύμ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ατα που εδρεύουν σε τρίτες </a:t>
            </a:r>
            <a:endParaRPr lang="el-GR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χώρες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που δεν είναι συνδεδεμένες </a:t>
            </a:r>
            <a:endParaRPr lang="el-GR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με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το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Πρόγραμμα</a:t>
            </a:r>
          </a:p>
        </p:txBody>
      </p:sp>
      <p:sp>
        <p:nvSpPr>
          <p:cNvPr id="10" name="Freeform 10"/>
          <p:cNvSpPr/>
          <p:nvPr/>
        </p:nvSpPr>
        <p:spPr>
          <a:xfrm>
            <a:off x="2438400" y="4543664"/>
            <a:ext cx="6318448" cy="4296210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43867" y="5789131"/>
            <a:ext cx="659216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Ιδρύμ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ατα που εδρεύουν σε Χώρες </a:t>
            </a:r>
            <a:endParaRPr lang="el-GR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του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Προγράμματος</a:t>
            </a:r>
          </a:p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(</a:t>
            </a:r>
            <a:r>
              <a:rPr lang="el-GR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27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Ε.Ε. + </a:t>
            </a: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Ισλ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ανδία, Λιχτενστάιν, Νορβηγία, Βόρεια Μακεδονία, </a:t>
            </a:r>
            <a:endParaRPr lang="el-GR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Σερ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βία, Τουρκία)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92843-0CAD-4227-AD4E-377BD77EE95F}"/>
              </a:ext>
            </a:extLst>
          </p:cNvPr>
          <p:cNvSpPr txBox="1"/>
          <p:nvPr/>
        </p:nvSpPr>
        <p:spPr>
          <a:xfrm>
            <a:off x="5314022" y="1268776"/>
            <a:ext cx="6330580" cy="1956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3600" b="1" dirty="0">
                <a:solidFill>
                  <a:srgbClr val="002060"/>
                </a:solidFill>
                <a:latin typeface="AngsanaUPC" panose="02020603050405020304" pitchFamily="18" charset="-34"/>
                <a:ea typeface="Calibri (MS) Bold"/>
                <a:cs typeface="AngsanaUPC" panose="02020603050405020304" pitchFamily="18" charset="-34"/>
                <a:sym typeface="Calibri (MS) Bold"/>
              </a:rPr>
              <a:t>Key Action 171 – International Credit Mobility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ΣΧΕΔΙΑ ΚΙΝΗΤΙΚΟΤΗΤΑΣ ΠΟΥ ΛΑΜΒΑΝΟΥΝ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ΣΤΗΡΙΞΗ ΜΕΣΩ ΚΟΝΔΥΛΙΩΝ ΕΞΩΤΕΡΙΚΗΣ ΠΟΛΙΤΙΚΗΣ</a:t>
            </a:r>
          </a:p>
          <a:p>
            <a:endParaRPr lang="el-GR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82D20A1-05DD-43C1-BEC3-DA90A359CE52}"/>
              </a:ext>
            </a:extLst>
          </p:cNvPr>
          <p:cNvSpPr txBox="1"/>
          <p:nvPr/>
        </p:nvSpPr>
        <p:spPr>
          <a:xfrm>
            <a:off x="6248400" y="4066983"/>
            <a:ext cx="659216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Κινητικότητες ανάμεσα σε:</a:t>
            </a:r>
            <a:endParaRPr lang="en-US" sz="2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38387BD6-9B62-481E-AECF-CBDE82E5C222}"/>
              </a:ext>
            </a:extLst>
          </p:cNvPr>
          <p:cNvCxnSpPr>
            <a:cxnSpLocks/>
          </p:cNvCxnSpPr>
          <p:nvPr/>
        </p:nvCxnSpPr>
        <p:spPr>
          <a:xfrm>
            <a:off x="8909248" y="6667500"/>
            <a:ext cx="107295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B984F2DE-D4B8-4637-81E4-58B734869B83}"/>
              </a:ext>
            </a:extLst>
          </p:cNvPr>
          <p:cNvCxnSpPr>
            <a:cxnSpLocks/>
          </p:cNvCxnSpPr>
          <p:nvPr/>
        </p:nvCxnSpPr>
        <p:spPr>
          <a:xfrm flipH="1">
            <a:off x="8756848" y="6972300"/>
            <a:ext cx="996752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bg1">
                <a:alpha val="96000"/>
              </a:schemeClr>
            </a:gs>
            <a:gs pos="83000">
              <a:srgbClr val="ABC0E4">
                <a:alpha val="100000"/>
              </a:srgbClr>
            </a:gs>
            <a:gs pos="100000">
              <a:srgbClr val="C7D5ED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Θέση περιεχομένου 9">
            <a:extLst>
              <a:ext uri="{FF2B5EF4-FFF2-40B4-BE49-F238E27FC236}">
                <a16:creationId xmlns:a16="http://schemas.microsoft.com/office/drawing/2014/main" id="{18DC1D4F-222E-439A-AE24-85BE5696E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98001"/>
              </p:ext>
            </p:extLst>
          </p:nvPr>
        </p:nvGraphicFramePr>
        <p:xfrm>
          <a:off x="0" y="141480"/>
          <a:ext cx="17956635" cy="1014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D1E325A8-054A-49A5-8500-2C593599844E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82384-45C4-465A-B836-9214D56C4DD3}"/>
              </a:ext>
            </a:extLst>
          </p:cNvPr>
          <p:cNvSpPr txBox="1"/>
          <p:nvPr/>
        </p:nvSpPr>
        <p:spPr>
          <a:xfrm>
            <a:off x="7696200" y="647700"/>
            <a:ext cx="353250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ΚΟΝΔΥΛΙΑ ΔΠΘ</a:t>
            </a:r>
          </a:p>
          <a:p>
            <a:endParaRPr lang="el-GR" sz="32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16C0D1D-C4D7-4B5A-9A6A-7C86300E40C9}"/>
              </a:ext>
            </a:extLst>
          </p:cNvPr>
          <p:cNvSpPr/>
          <p:nvPr/>
        </p:nvSpPr>
        <p:spPr>
          <a:xfrm>
            <a:off x="2226760" y="800140"/>
            <a:ext cx="370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Τώρα δουλεύουμε το </a:t>
            </a:r>
            <a:r>
              <a:rPr lang="en-US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call 2024-2026</a:t>
            </a:r>
            <a:endParaRPr lang="el-GR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5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F570F303-D9D4-412D-8CC7-2C315A3D0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932096"/>
              </p:ext>
            </p:extLst>
          </p:nvPr>
        </p:nvGraphicFramePr>
        <p:xfrm>
          <a:off x="0" y="266700"/>
          <a:ext cx="18288000" cy="982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0046F7-4B7E-46A4-BB7F-8CAB1CB2F3A1}"/>
              </a:ext>
            </a:extLst>
          </p:cNvPr>
          <p:cNvSpPr txBox="1"/>
          <p:nvPr/>
        </p:nvSpPr>
        <p:spPr>
          <a:xfrm>
            <a:off x="6705600" y="335551"/>
            <a:ext cx="567334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ΑΡΙΘΜΟΣ</a:t>
            </a:r>
            <a:r>
              <a:rPr lang="el-G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ΚΙΝΗΤΙΚΟΤΗΤΩΝ</a:t>
            </a:r>
            <a:endParaRPr lang="el-GR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l-GR" sz="27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8289F81-EC43-492D-A834-D6CB1C187B7A}"/>
              </a:ext>
            </a:extLst>
          </p:cNvPr>
          <p:cNvSpPr/>
          <p:nvPr/>
        </p:nvSpPr>
        <p:spPr>
          <a:xfrm>
            <a:off x="16383000" y="224903"/>
            <a:ext cx="1690757" cy="703118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</p:spTree>
    <p:extLst>
      <p:ext uri="{BB962C8B-B14F-4D97-AF65-F5344CB8AC3E}">
        <p14:creationId xmlns:p14="http://schemas.microsoft.com/office/powerpoint/2010/main" val="114300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104654B1-956D-4FFE-896D-3082A3124B9C}"/>
              </a:ext>
            </a:extLst>
          </p:cNvPr>
          <p:cNvSpPr/>
          <p:nvPr/>
        </p:nvSpPr>
        <p:spPr>
          <a:xfrm>
            <a:off x="10996241" y="2740478"/>
            <a:ext cx="4316799" cy="2553592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01D6DAC2-AF5F-469D-B79C-B12042D58472}"/>
              </a:ext>
            </a:extLst>
          </p:cNvPr>
          <p:cNvSpPr/>
          <p:nvPr/>
        </p:nvSpPr>
        <p:spPr>
          <a:xfrm>
            <a:off x="2842841" y="2918612"/>
            <a:ext cx="4316799" cy="2553592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05450" y="1092879"/>
            <a:ext cx="7277100" cy="7185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888"/>
              </a:lnSpc>
            </a:pPr>
            <a:r>
              <a:rPr lang="el-GR" sz="4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ΚΙΝΗΤΙΚΟΤΗΤΑ ΦΟΙΤΗΤΩΝ</a:t>
            </a:r>
            <a:endParaRPr lang="en-US" sz="4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49816" y="298253"/>
            <a:ext cx="7507491" cy="9677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Call 2026</a:t>
            </a:r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-2028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8C7BAFE-49E2-4BBF-9871-2A1C85B68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477"/>
            <a:ext cx="1877280" cy="1656423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A15C6443-46B0-406D-8C4C-B4962BD3B492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" r="-10"/>
            </a:stretch>
          </a:blipFill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7AB0572-D056-41EB-A067-7EA81430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80" y="3527311"/>
            <a:ext cx="5404844" cy="1143000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ΜΑΚΡΟΧΡΟΝΙΑ </a:t>
            </a:r>
            <a:br>
              <a:rPr lang="el-G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l-G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ΚΙΝΗΤΙΚΟΤΗΤΑ ΦΟΙΤΗΤΩΝ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E55631-DEC7-4C7C-A685-48123BC58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1440" y="5538394"/>
            <a:ext cx="4648200" cy="481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έως 12 μήνες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φυσικής κινητικότητας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8EC5B8B-9F82-4427-884C-4E1594F2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8428" y="5472204"/>
            <a:ext cx="10249572" cy="1976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έως 30 ημέρες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φυσικής κινητικότητας για </a:t>
            </a:r>
            <a:r>
              <a:rPr lang="el-GR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βραχυχρόνια κινητικότητα </a:t>
            </a:r>
            <a:r>
              <a:rPr lang="en-US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PHD</a:t>
            </a:r>
            <a:endParaRPr lang="el-GR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el-GR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ή αν αποτελεί μέρος </a:t>
            </a:r>
            <a:r>
              <a:rPr lang="el-GR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μεικτής κινητικότητας για α’ &amp; β’ κύκλο σπουδών</a:t>
            </a:r>
          </a:p>
          <a:p>
            <a:pPr marL="0" indent="0" algn="ctr">
              <a:buNone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l-GR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συνδυασμός βραχυχρόνιας φυσικής κινητικότητας </a:t>
            </a:r>
            <a:r>
              <a:rPr lang="el-GR" sz="2000" u="sng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με υποχρεωτική εικονική συνιστώσα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435B9968-1530-490C-9AE6-B5C2D845C2E6}"/>
              </a:ext>
            </a:extLst>
          </p:cNvPr>
          <p:cNvSpPr txBox="1">
            <a:spLocks/>
          </p:cNvSpPr>
          <p:nvPr/>
        </p:nvSpPr>
        <p:spPr>
          <a:xfrm>
            <a:off x="10804839" y="3380976"/>
            <a:ext cx="469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ΒΡΑΧΥΧΡΟΝΙΑ </a:t>
            </a:r>
          </a:p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ΚΙΝΗΤΙΚΟΤΗΤΑ ΦΟΙΤΗΤΩΝ</a:t>
            </a: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256442FF-2C66-4EC8-8A05-AE9EC92A5ABA}"/>
              </a:ext>
            </a:extLst>
          </p:cNvPr>
          <p:cNvSpPr txBox="1">
            <a:spLocks/>
          </p:cNvSpPr>
          <p:nvPr/>
        </p:nvSpPr>
        <p:spPr>
          <a:xfrm>
            <a:off x="5025390" y="1753142"/>
            <a:ext cx="7772400" cy="799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ΣΠΟΥΔΕΣ και ΠΡΑΚΤΙΚΗ ΑΣΚΗΣΗ</a:t>
            </a:r>
          </a:p>
        </p:txBody>
      </p:sp>
      <p:sp>
        <p:nvSpPr>
          <p:cNvPr id="18" name="Τίτλος 1">
            <a:extLst>
              <a:ext uri="{FF2B5EF4-FFF2-40B4-BE49-F238E27FC236}">
                <a16:creationId xmlns:a16="http://schemas.microsoft.com/office/drawing/2014/main" id="{BBA0352F-6BF7-41A7-9C05-1D5CE81BA422}"/>
              </a:ext>
            </a:extLst>
          </p:cNvPr>
          <p:cNvSpPr txBox="1">
            <a:spLocks/>
          </p:cNvSpPr>
          <p:nvPr/>
        </p:nvSpPr>
        <p:spPr>
          <a:xfrm>
            <a:off x="2438400" y="7626934"/>
            <a:ext cx="15849600" cy="226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Κινητικότητα Φοιτητών σε όλους τους κύκλους σπουδών (Προπτυχιακό, Μεταπτυχιακό, Διδακτορικό)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Για Πρακτική άσκηση </a:t>
            </a:r>
            <a:r>
              <a:rPr lang="el-GR" sz="2400" b="1" u="sng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και προσφάτως απόφοιτοι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έως 12μήνες κινητικότητας για συνδυασμό σπουδών &amp; πρακτικής άσκησης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Έως 12 μήνες ανά κύκλο σπουδών</a:t>
            </a:r>
          </a:p>
          <a:p>
            <a:pPr algn="l">
              <a:lnSpc>
                <a:spcPct val="150000"/>
              </a:lnSpc>
            </a:pPr>
            <a:endParaRPr lang="el-GR" sz="24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1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106018" y="4119265"/>
            <a:ext cx="5610692" cy="7185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888"/>
              </a:lnSpc>
            </a:pPr>
            <a:r>
              <a:rPr lang="el-GR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ΚΙΝΗΤΙΚΟΤΗΤΑ ΦΟΙΤΗΤΩΝ</a:t>
            </a:r>
            <a:endParaRPr lang="en-US" sz="32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82686" y="2719321"/>
            <a:ext cx="7507491" cy="182824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Call 2026</a:t>
            </a:r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-2028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/>
            <a:r>
              <a:rPr lang="el-GR" sz="36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ΜΑΚΡΟΧΡΟΝΙΑ ΚΙΝΗΤΙΚΟΤΗΤΑ</a:t>
            </a:r>
            <a:endParaRPr lang="en-US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4DD8F57-4A0F-4FF4-AFB4-524D3F71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8" y="2719321"/>
            <a:ext cx="10083325" cy="27998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75BE36F-B1AF-4FBD-920D-5A0BBB3CD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371630"/>
            <a:ext cx="12014096" cy="3618705"/>
          </a:xfrm>
          <a:prstGeom prst="rect">
            <a:avLst/>
          </a:prstGeom>
          <a:effectLst>
            <a:outerShdw blurRad="101600" dist="50800" dir="5400000" sx="103000" sy="103000" algn="ctr" rotWithShape="0">
              <a:schemeClr val="accent6">
                <a:lumMod val="60000"/>
                <a:lumOff val="40000"/>
              </a:schemeClr>
            </a:outerShdw>
          </a:effectLst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8C7BAFE-49E2-4BBF-9871-2A1C85B68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477"/>
            <a:ext cx="1877280" cy="1656423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A15C6443-46B0-406D-8C4C-B4962BD3B492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" r="-10"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54EEE5-A6D5-45B8-8058-CA350CD88C92}"/>
              </a:ext>
            </a:extLst>
          </p:cNvPr>
          <p:cNvSpPr txBox="1"/>
          <p:nvPr/>
        </p:nvSpPr>
        <p:spPr>
          <a:xfrm>
            <a:off x="441765" y="5519209"/>
            <a:ext cx="1195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➢Μηνιαίο </a:t>
            </a:r>
            <a:r>
              <a:rPr lang="el-GR" sz="24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top-up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250 EUR για μακροχρόνια κινητικότητα φοιτητών – λιγότερες ευκαιρίες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78702" y="6002997"/>
            <a:ext cx="6161151" cy="74244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*Υπ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οψήφιοι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Διδάκτορες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(π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ρο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αιρετική εικονική συνιστώσα)</a:t>
            </a:r>
          </a:p>
          <a:p>
            <a:pPr algn="just">
              <a:lnSpc>
                <a:spcPct val="150000"/>
              </a:lnSpc>
            </a:pPr>
            <a:r>
              <a:rPr lang="el-GR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*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Φοιτητές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1ου κ 2ου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κύκλου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(υπ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οχρεωτική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εικονική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συνιστώσ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α)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43600" y="651271"/>
            <a:ext cx="8223580" cy="239840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Call 2026</a:t>
            </a:r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-2028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/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ΒΡΑΧΥΧΡΟΝΙΑ ΚΙΝΗΤΙΚΟΤΗΤΑ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74942" y="5180600"/>
            <a:ext cx="8209378" cy="735301"/>
          </a:xfrm>
          <a:custGeom>
            <a:avLst/>
            <a:gdLst/>
            <a:ahLst/>
            <a:cxnLst/>
            <a:rect l="l" t="t" r="r" b="b"/>
            <a:pathLst>
              <a:path w="8209378" h="735301">
                <a:moveTo>
                  <a:pt x="0" y="0"/>
                </a:moveTo>
                <a:lnTo>
                  <a:pt x="8209379" y="0"/>
                </a:lnTo>
                <a:lnTo>
                  <a:pt x="8209379" y="735301"/>
                </a:lnTo>
                <a:lnTo>
                  <a:pt x="0" y="7353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43600" y="2848041"/>
            <a:ext cx="8223580" cy="41755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4536"/>
              </a:lnSpc>
            </a:pP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ΚΙΝΗΤΙΚΟΤΗΤΑ ΦΟΙΤΗΤΩΝ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>
              <a:lnSpc>
                <a:spcPts val="4536"/>
              </a:lnSpc>
            </a:pPr>
            <a:endParaRPr lang="en-US" sz="4200" b="1" u="sng" dirty="0">
              <a:solidFill>
                <a:srgbClr val="00206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02651" y="342900"/>
            <a:ext cx="1654749" cy="1524000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4942" y="3910841"/>
            <a:ext cx="8223580" cy="1311631"/>
          </a:xfrm>
          <a:custGeom>
            <a:avLst/>
            <a:gdLst/>
            <a:ahLst/>
            <a:cxnLst/>
            <a:rect l="l" t="t" r="r" b="b"/>
            <a:pathLst>
              <a:path w="8223580" h="1311631">
                <a:moveTo>
                  <a:pt x="0" y="0"/>
                </a:moveTo>
                <a:lnTo>
                  <a:pt x="8223580" y="0"/>
                </a:lnTo>
                <a:lnTo>
                  <a:pt x="8223580" y="1311631"/>
                </a:lnTo>
                <a:lnTo>
                  <a:pt x="0" y="13116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836AB65D-E8EE-4F78-BD78-36FACCE82B6E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" r="-10"/>
            </a:stretch>
          </a:blipFill>
        </p:spPr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FFC514E7-27D2-4CFF-9672-67438FC655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5" y="6074674"/>
            <a:ext cx="12107625" cy="3646876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0">
            <a:extLst>
              <a:ext uri="{FF2B5EF4-FFF2-40B4-BE49-F238E27FC236}">
                <a16:creationId xmlns:a16="http://schemas.microsoft.com/office/drawing/2014/main" id="{104654B1-956D-4FFE-896D-3082A3124B9C}"/>
              </a:ext>
            </a:extLst>
          </p:cNvPr>
          <p:cNvSpPr/>
          <p:nvPr/>
        </p:nvSpPr>
        <p:spPr>
          <a:xfrm>
            <a:off x="6807401" y="3331686"/>
            <a:ext cx="4316799" cy="2553592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01D6DAC2-AF5F-469D-B79C-B12042D58472}"/>
              </a:ext>
            </a:extLst>
          </p:cNvPr>
          <p:cNvSpPr/>
          <p:nvPr/>
        </p:nvSpPr>
        <p:spPr>
          <a:xfrm>
            <a:off x="849217" y="3337235"/>
            <a:ext cx="4316799" cy="2553592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630836" y="1866900"/>
            <a:ext cx="7277100" cy="7185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3888"/>
              </a:lnSpc>
            </a:pPr>
            <a:r>
              <a:rPr lang="el-GR" sz="4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ΚΙΝΗΤΙΚΟΤΗΤΑ ΠΡΟΣΩΠΙΚΟΥ</a:t>
            </a:r>
            <a:endParaRPr lang="en-US" sz="4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12053" y="1000971"/>
            <a:ext cx="7507491" cy="9677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Call 2026</a:t>
            </a:r>
            <a:r>
              <a:rPr lang="el-GR" sz="44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-2028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8C7BAFE-49E2-4BBF-9871-2A1C85B68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477"/>
            <a:ext cx="1877280" cy="1656423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A15C6443-46B0-406D-8C4C-B4962BD3B492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" r="-10"/>
            </a:stretch>
          </a:blipFill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7AB0572-D056-41EB-A067-7EA81430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57" y="4028896"/>
            <a:ext cx="2691536" cy="1143000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ΔΙΔΑΣΚΑΛΙΑ</a:t>
            </a: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435B9968-1530-490C-9AE6-B5C2D845C2E6}"/>
              </a:ext>
            </a:extLst>
          </p:cNvPr>
          <p:cNvSpPr txBox="1">
            <a:spLocks/>
          </p:cNvSpPr>
          <p:nvPr/>
        </p:nvSpPr>
        <p:spPr>
          <a:xfrm>
            <a:off x="7700719" y="4015345"/>
            <a:ext cx="2530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ΕΠΙΜΟΡΦΩΣΗ</a:t>
            </a: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256442FF-2C66-4EC8-8A05-AE9EC92A5ABA}"/>
              </a:ext>
            </a:extLst>
          </p:cNvPr>
          <p:cNvSpPr txBox="1">
            <a:spLocks/>
          </p:cNvSpPr>
          <p:nvPr/>
        </p:nvSpPr>
        <p:spPr>
          <a:xfrm>
            <a:off x="5135536" y="1896340"/>
            <a:ext cx="7772400" cy="799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Τίτλος 1">
            <a:extLst>
              <a:ext uri="{FF2B5EF4-FFF2-40B4-BE49-F238E27FC236}">
                <a16:creationId xmlns:a16="http://schemas.microsoft.com/office/drawing/2014/main" id="{BBA0352F-6BF7-41A7-9C05-1D5CE81BA422}"/>
              </a:ext>
            </a:extLst>
          </p:cNvPr>
          <p:cNvSpPr txBox="1">
            <a:spLocks/>
          </p:cNvSpPr>
          <p:nvPr/>
        </p:nvSpPr>
        <p:spPr>
          <a:xfrm>
            <a:off x="1643343" y="6597622"/>
            <a:ext cx="15621399" cy="2769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Από 5 ημέρες έως 2 μήνες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Συνήθως 5 ημέρες δραστηριότητας + 2 ημέρες </a:t>
            </a:r>
            <a:r>
              <a:rPr lang="el-GR" sz="2800" b="1" dirty="0" err="1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ταξιδίου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ημέρες ελάχιστη διάρκεια δραστηριότητας για να είναι επιλέξιμη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Ελάχιστη διάρκεια διδασκαλίας 8 ώρες/εβδομάδα ή 4 ώρες/εβδομάδα σε συνδυασμό με επιμόρφωση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80B0AF03-E9D9-4A63-89C5-FEF638E7C224}"/>
              </a:ext>
            </a:extLst>
          </p:cNvPr>
          <p:cNvSpPr/>
          <p:nvPr/>
        </p:nvSpPr>
        <p:spPr>
          <a:xfrm>
            <a:off x="13411200" y="3332343"/>
            <a:ext cx="4316799" cy="2553592"/>
          </a:xfrm>
          <a:custGeom>
            <a:avLst/>
            <a:gdLst/>
            <a:ahLst/>
            <a:cxnLst/>
            <a:rect l="l" t="t" r="r" b="b"/>
            <a:pathLst>
              <a:path w="7685619" h="5184590">
                <a:moveTo>
                  <a:pt x="0" y="0"/>
                </a:moveTo>
                <a:lnTo>
                  <a:pt x="7685619" y="0"/>
                </a:lnTo>
                <a:lnTo>
                  <a:pt x="7685619" y="5184590"/>
                </a:lnTo>
                <a:lnTo>
                  <a:pt x="0" y="5184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E6E2A977-5FDA-4D98-9504-D737D2576737}"/>
              </a:ext>
            </a:extLst>
          </p:cNvPr>
          <p:cNvSpPr txBox="1">
            <a:spLocks/>
          </p:cNvSpPr>
          <p:nvPr/>
        </p:nvSpPr>
        <p:spPr>
          <a:xfrm>
            <a:off x="13525317" y="3857983"/>
            <a:ext cx="4202682" cy="1457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ΣΥΝΔΥΑΣΜΟΣ </a:t>
            </a:r>
          </a:p>
          <a:p>
            <a:r>
              <a:rPr lang="el-GR" sz="2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ΔΙΔΑΣΚΑΛΙΑΣ &amp; ΕΠΙΜΟΡΦΩΣΗΣ</a:t>
            </a: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380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830805" y="248174"/>
            <a:ext cx="6626390" cy="220557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Call 2026</a:t>
            </a:r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-2028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  <a:p>
            <a:pPr algn="ctr">
              <a:lnSpc>
                <a:spcPts val="4536"/>
              </a:lnSpc>
            </a:pPr>
            <a:r>
              <a:rPr lang="el-GR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ΚΙΝΗΤΙΚΟΤΗΤΑ ΠΡΟΣΩΠΙΚΟΥ</a:t>
            </a:r>
            <a:endParaRPr lang="en-US" sz="4000" b="1" dirty="0">
              <a:solidFill>
                <a:srgbClr val="00206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33400" y="293078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00FAA44-0289-4236-A526-5F657AC98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5" y="2400300"/>
            <a:ext cx="10715572" cy="395979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9F0DE04-0051-4432-9389-6B40BCF1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6478114"/>
            <a:ext cx="11821561" cy="3560712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</a:schemeClr>
            </a:outerShdw>
          </a:effectLst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BDD60BC7-C89D-4F66-B66E-71DFCB6E497B}"/>
              </a:ext>
            </a:extLst>
          </p:cNvPr>
          <p:cNvSpPr/>
          <p:nvPr/>
        </p:nvSpPr>
        <p:spPr>
          <a:xfrm>
            <a:off x="14761198" y="14147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" r="-10"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67600" y="6438900"/>
            <a:ext cx="9065981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Μπρα</a:t>
            </a:r>
            <a:r>
              <a:rPr lang="en-US" sz="42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τίκ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α Νάσια </a:t>
            </a:r>
          </a:p>
          <a:p>
            <a:pPr algn="ctr">
              <a:lnSpc>
                <a:spcPts val="4536"/>
              </a:lnSpc>
            </a:pPr>
            <a:r>
              <a:rPr lang="en-US" sz="42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Τμήμ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α Διεθνών Σχέσεων/Erasmus+</a:t>
            </a:r>
          </a:p>
          <a:p>
            <a:pPr algn="ctr">
              <a:lnSpc>
                <a:spcPts val="4536"/>
              </a:lnSpc>
            </a:pPr>
            <a:r>
              <a:rPr lang="en-US" sz="42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Τηλ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. Επ</a:t>
            </a:r>
            <a:r>
              <a:rPr lang="en-US" sz="42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ικοινωνί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ας: 39085</a:t>
            </a:r>
          </a:p>
          <a:p>
            <a:pPr algn="ctr">
              <a:lnSpc>
                <a:spcPts val="5184"/>
              </a:lnSpc>
            </a:pPr>
            <a:r>
              <a:rPr lang="en-US" sz="4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Email: </a:t>
            </a:r>
            <a:r>
              <a:rPr lang="en-US" sz="4800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  <a:hlinkClick r:id="rId2" tooltip="mailto:abratika@affil.duth.gr"/>
              </a:rPr>
              <a:t>abratika@affil.duth.gr</a:t>
            </a:r>
            <a:r>
              <a:rPr lang="en-US" sz="4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832066" y="1065590"/>
            <a:ext cx="6074340" cy="6074340"/>
          </a:xfrm>
          <a:custGeom>
            <a:avLst/>
            <a:gdLst/>
            <a:ahLst/>
            <a:cxnLst/>
            <a:rect l="l" t="t" r="r" b="b"/>
            <a:pathLst>
              <a:path w="6074340" h="6074340">
                <a:moveTo>
                  <a:pt x="0" y="0"/>
                </a:moveTo>
                <a:lnTo>
                  <a:pt x="6074340" y="0"/>
                </a:lnTo>
                <a:lnTo>
                  <a:pt x="6074340" y="6074340"/>
                </a:lnTo>
                <a:lnTo>
                  <a:pt x="0" y="6074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85649" y="1028700"/>
            <a:ext cx="7508719" cy="4740631"/>
          </a:xfrm>
          <a:custGeom>
            <a:avLst/>
            <a:gdLst/>
            <a:ahLst/>
            <a:cxnLst/>
            <a:rect l="l" t="t" r="r" b="b"/>
            <a:pathLst>
              <a:path w="7508719" h="4740631">
                <a:moveTo>
                  <a:pt x="0" y="0"/>
                </a:moveTo>
                <a:lnTo>
                  <a:pt x="7508719" y="0"/>
                </a:lnTo>
                <a:lnTo>
                  <a:pt x="7508719" y="4740631"/>
                </a:lnTo>
                <a:lnTo>
                  <a:pt x="0" y="47406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54448" y="8349453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2000">
              <a:schemeClr val="accent3">
                <a:lumMod val="40000"/>
                <a:lumOff val="60000"/>
              </a:schemeClr>
            </a:gs>
            <a:gs pos="83000">
              <a:srgbClr val="ABC0E4">
                <a:alpha val="100000"/>
              </a:srgbClr>
            </a:gs>
            <a:gs pos="100000">
              <a:srgbClr val="C7D5E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962" y="49526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B18F5BE-D3B1-4EDF-A966-B2CACB87D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2773"/>
            <a:ext cx="15011399" cy="10094227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20D0DEAF-7DD2-4110-90D5-EB30FAB86425}"/>
              </a:ext>
            </a:extLst>
          </p:cNvPr>
          <p:cNvSpPr/>
          <p:nvPr/>
        </p:nvSpPr>
        <p:spPr>
          <a:xfrm>
            <a:off x="14529672" y="495269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332087A1-110D-4D48-833B-C4D0DD765851}"/>
              </a:ext>
            </a:extLst>
          </p:cNvPr>
          <p:cNvCxnSpPr>
            <a:cxnSpLocks/>
          </p:cNvCxnSpPr>
          <p:nvPr/>
        </p:nvCxnSpPr>
        <p:spPr>
          <a:xfrm>
            <a:off x="8560526" y="4076700"/>
            <a:ext cx="1421674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6DE16C4B-72E7-4F25-ABD9-F17BEAD3B787}"/>
              </a:ext>
            </a:extLst>
          </p:cNvPr>
          <p:cNvCxnSpPr>
            <a:cxnSpLocks/>
          </p:cNvCxnSpPr>
          <p:nvPr/>
        </p:nvCxnSpPr>
        <p:spPr>
          <a:xfrm flipH="1">
            <a:off x="8560526" y="3779520"/>
            <a:ext cx="1447800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520237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30556" y="122315"/>
            <a:ext cx="6172200" cy="2430383"/>
          </a:xfrm>
          <a:custGeom>
            <a:avLst/>
            <a:gdLst/>
            <a:ahLst/>
            <a:cxnLst/>
            <a:rect l="l" t="t" r="r" b="b"/>
            <a:pathLst>
              <a:path w="7315200" h="2950464">
                <a:moveTo>
                  <a:pt x="0" y="0"/>
                </a:moveTo>
                <a:lnTo>
                  <a:pt x="7315200" y="0"/>
                </a:lnTo>
                <a:lnTo>
                  <a:pt x="7315200" y="2950464"/>
                </a:lnTo>
                <a:lnTo>
                  <a:pt x="0" y="295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086600" y="933517"/>
            <a:ext cx="5095627" cy="765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12</a:t>
            </a:r>
            <a:r>
              <a:rPr lang="el-GR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ΠΕΡΙΦΕΡΕΙΕΣ</a:t>
            </a:r>
            <a:endParaRPr 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E327CE4-5DF5-4E8C-AE4F-122D36553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86645"/>
            <a:ext cx="15585313" cy="7141295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FDA3980D-73EB-4A71-BC27-B1F272127B60}"/>
              </a:ext>
            </a:extLst>
          </p:cNvPr>
          <p:cNvSpPr/>
          <p:nvPr/>
        </p:nvSpPr>
        <p:spPr>
          <a:xfrm>
            <a:off x="14052452" y="695175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" r="-1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60720" y="323358"/>
            <a:ext cx="6117913" cy="2313768"/>
          </a:xfrm>
          <a:custGeom>
            <a:avLst/>
            <a:gdLst/>
            <a:ahLst/>
            <a:cxnLst/>
            <a:rect l="l" t="t" r="r" b="b"/>
            <a:pathLst>
              <a:path w="7315200" h="2950464">
                <a:moveTo>
                  <a:pt x="0" y="0"/>
                </a:moveTo>
                <a:lnTo>
                  <a:pt x="7315200" y="0"/>
                </a:lnTo>
                <a:lnTo>
                  <a:pt x="7315200" y="2950464"/>
                </a:lnTo>
                <a:lnTo>
                  <a:pt x="0" y="295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69707" y="794137"/>
            <a:ext cx="5186029" cy="128466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r>
              <a:rPr lang="el-GR" sz="4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ΧΡΟΝΟΔΙΑΓΡΑΜΜΑ</a:t>
            </a:r>
            <a:endParaRPr lang="en-US" sz="48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23709" y="65202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791200" y="5905500"/>
            <a:ext cx="957015" cy="944818"/>
          </a:xfrm>
          <a:custGeom>
            <a:avLst/>
            <a:gdLst/>
            <a:ahLst/>
            <a:cxnLst/>
            <a:rect l="l" t="t" r="r" b="b"/>
            <a:pathLst>
              <a:path w="306464" h="284628">
                <a:moveTo>
                  <a:pt x="0" y="0"/>
                </a:moveTo>
                <a:lnTo>
                  <a:pt x="306464" y="0"/>
                </a:lnTo>
                <a:lnTo>
                  <a:pt x="306464" y="284628"/>
                </a:lnTo>
                <a:lnTo>
                  <a:pt x="0" y="2846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947A49C-0095-4E26-AB2A-6A5595E13D45}"/>
              </a:ext>
            </a:extLst>
          </p:cNvPr>
          <p:cNvSpPr/>
          <p:nvPr/>
        </p:nvSpPr>
        <p:spPr>
          <a:xfrm>
            <a:off x="14052452" y="695175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" r="-10"/>
            </a:stretch>
          </a:blipFill>
        </p:spPr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6B067B8-01D5-4327-936A-7B0FFD843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98925"/>
              </p:ext>
            </p:extLst>
          </p:nvPr>
        </p:nvGraphicFramePr>
        <p:xfrm>
          <a:off x="1600200" y="2570018"/>
          <a:ext cx="15227172" cy="7776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924">
                  <a:extLst>
                    <a:ext uri="{9D8B030D-6E8A-4147-A177-3AD203B41FA5}">
                      <a16:colId xmlns:a16="http://schemas.microsoft.com/office/drawing/2014/main" val="4292884832"/>
                    </a:ext>
                  </a:extLst>
                </a:gridCol>
                <a:gridCol w="9853248">
                  <a:extLst>
                    <a:ext uri="{9D8B030D-6E8A-4147-A177-3AD203B41FA5}">
                      <a16:colId xmlns:a16="http://schemas.microsoft.com/office/drawing/2014/main" val="3383074661"/>
                    </a:ext>
                  </a:extLst>
                </a:gridCol>
              </a:tblGrid>
              <a:tr h="625147">
                <a:tc>
                  <a:txBody>
                    <a:bodyPr/>
                    <a:lstStyle/>
                    <a:p>
                      <a:endParaRPr lang="el-GR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301102"/>
                  </a:ext>
                </a:extLst>
              </a:tr>
              <a:tr h="88516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Ια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νουάριος</a:t>
                      </a:r>
                      <a:r>
                        <a:rPr lang="el-GR" sz="2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     </a:t>
                      </a:r>
                      <a:endParaRPr lang="el-GR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Call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Ευρω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παϊκή Επιτροπή &amp; ΙΚΥ Πρόσκληση</a:t>
                      </a:r>
                      <a:endParaRPr lang="el-GR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165283"/>
                  </a:ext>
                </a:extLst>
              </a:tr>
              <a:tr h="9309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Ια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νουάριος</a:t>
                      </a:r>
                      <a:endParaRPr lang="el-GR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Πρόσκληση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ΔΠΘ π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ρος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μέλη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ΔΕΠ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γι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α υποβολή προτάσεων</a:t>
                      </a:r>
                      <a:endParaRPr lang="el-GR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446458"/>
                  </a:ext>
                </a:extLst>
              </a:tr>
              <a:tr h="113997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l-GR" sz="32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Έως 09/02/2026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 </a:t>
                      </a:r>
                      <a:endParaRPr lang="el-GR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Υποβ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ολή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π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ροτάσεων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στο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γρ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αφείο Erasmus+ </a:t>
                      </a:r>
                      <a:endParaRPr lang="el-GR" sz="28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(MS)"/>
                        <a:sym typeface="Calibri (MS)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l-GR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736526"/>
                  </a:ext>
                </a:extLst>
              </a:tr>
              <a:tr h="9561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                                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Μετά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τη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λήξη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της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 π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ροθεσμί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ας δε γίνονται δεκτές προτάσεις</a:t>
                      </a:r>
                      <a:endParaRPr lang="el-GR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(MS)"/>
                        <a:sym typeface="Calibri (MS)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(MS)"/>
                        <a:sym typeface="Calibri (MS)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31327"/>
                  </a:ext>
                </a:extLst>
              </a:tr>
              <a:tr h="69869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Φε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βρουάριος</a:t>
                      </a:r>
                      <a:endParaRPr lang="el-GR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Σύνταξη και υποβολή πρότασης του ΔΠΘ</a:t>
                      </a:r>
                      <a:endParaRPr lang="el-GR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955994"/>
                  </a:ext>
                </a:extLst>
              </a:tr>
              <a:tr h="12135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Οκτώ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 Bold"/>
                          <a:sym typeface="Calibri (MS) Bold"/>
                        </a:rPr>
                        <a:t>βριος – Νοέμβριος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(MS)"/>
                        <a:sym typeface="Calibri (MS)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endParaRPr lang="el-GR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Αν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 (MS)"/>
                          <a:sym typeface="Calibri (MS)"/>
                        </a:rPr>
                        <a:t>ακοίνωση Αποτελεσμάτων</a:t>
                      </a:r>
                      <a:endParaRPr lang="el-GR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99475"/>
                  </a:ext>
                </a:extLst>
              </a:tr>
              <a:tr h="4412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27414"/>
                  </a:ext>
                </a:extLst>
              </a:tr>
              <a:tr h="4412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913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678564">
            <a:off x="9710902" y="2415342"/>
            <a:ext cx="7907004" cy="6564463"/>
          </a:xfrm>
          <a:custGeom>
            <a:avLst/>
            <a:gdLst/>
            <a:ahLst/>
            <a:cxnLst/>
            <a:rect l="l" t="t" r="r" b="b"/>
            <a:pathLst>
              <a:path w="9296454" h="8182941">
                <a:moveTo>
                  <a:pt x="0" y="0"/>
                </a:moveTo>
                <a:lnTo>
                  <a:pt x="9296454" y="0"/>
                </a:lnTo>
                <a:lnTo>
                  <a:pt x="9296454" y="8182940"/>
                </a:lnTo>
                <a:lnTo>
                  <a:pt x="0" y="818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F9F656B1-04AD-449E-887A-164BCE30CD70}"/>
              </a:ext>
            </a:extLst>
          </p:cNvPr>
          <p:cNvSpPr/>
          <p:nvPr/>
        </p:nvSpPr>
        <p:spPr>
          <a:xfrm>
            <a:off x="-76200" y="3238500"/>
            <a:ext cx="8737436" cy="6934201"/>
          </a:xfrm>
          <a:custGeom>
            <a:avLst/>
            <a:gdLst/>
            <a:ahLst/>
            <a:cxnLst/>
            <a:rect l="l" t="t" r="r" b="b"/>
            <a:pathLst>
              <a:path w="9171813" h="7387478">
                <a:moveTo>
                  <a:pt x="0" y="0"/>
                </a:moveTo>
                <a:lnTo>
                  <a:pt x="9171813" y="0"/>
                </a:lnTo>
                <a:lnTo>
                  <a:pt x="9171813" y="7387479"/>
                </a:lnTo>
                <a:lnTo>
                  <a:pt x="0" y="7387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B8F0B-2904-4397-BE7E-69A8A02CEE11}"/>
              </a:ext>
            </a:extLst>
          </p:cNvPr>
          <p:cNvSpPr txBox="1"/>
          <p:nvPr/>
        </p:nvSpPr>
        <p:spPr>
          <a:xfrm>
            <a:off x="10668000" y="3143028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Αναζήτηση</a:t>
            </a:r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Αξιόπιστου Ακαδημαϊκού </a:t>
            </a:r>
            <a:endParaRPr lang="en-US" sz="4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l-GR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Εταίρου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A4DF263-CA35-401C-9277-72381C411CAC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" r="-10"/>
            </a:stretch>
          </a:blipFill>
        </p:spPr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AB3673D-E509-4B3B-A4B2-34FC06786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2" y="385354"/>
            <a:ext cx="1996577" cy="1763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25C1BBCB-8EBC-44AD-82AF-1BD1EBC87399}"/>
              </a:ext>
            </a:extLst>
          </p:cNvPr>
          <p:cNvSpPr/>
          <p:nvPr/>
        </p:nvSpPr>
        <p:spPr>
          <a:xfrm>
            <a:off x="1323709" y="65202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EEF64FD5-1B8D-49D5-AF38-2A4D92BA2B5A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r="-10"/>
            </a:stretch>
          </a:blipFill>
        </p:spPr>
      </p:sp>
      <p:sp>
        <p:nvSpPr>
          <p:cNvPr id="6" name="CuadroTexto 5"/>
          <p:cNvSpPr txBox="1"/>
          <p:nvPr/>
        </p:nvSpPr>
        <p:spPr>
          <a:xfrm>
            <a:off x="914400" y="3270783"/>
            <a:ext cx="17373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Άτυπη Συμφωνία μέσω </a:t>
            </a:r>
            <a:r>
              <a:rPr lang="en-US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email</a:t>
            </a:r>
            <a:endParaRPr lang="el-GR" sz="36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"/>
            </a:endParaRPr>
          </a:p>
          <a:p>
            <a:pPr>
              <a:lnSpc>
                <a:spcPct val="150000"/>
              </a:lnSpc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Συζήτηση για: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Πρόγραμμα που θα ακολουθήσετε/Κοινό Πρόγραμμα σπουδών για Φοιτητές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Είδος κινητικοτήτων (Φοιτητές – Προσωπικό)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Σκοπός Κινητικοτήτων (Σπουδές, Πρακτική, Διδασκαλία, Επιμόρφωση, Συνδυασμός)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Αριθμός Κινητικοτήτων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Ροή Κινητικοτήτων (Εισερχόμενη-Εξερχόμενη)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</a:rPr>
              <a:t>Διάρκεια Κινητικοτήτων</a:t>
            </a:r>
          </a:p>
          <a:p>
            <a:endParaRPr lang="el-GR" dirty="0"/>
          </a:p>
        </p:txBody>
      </p:sp>
      <p:sp>
        <p:nvSpPr>
          <p:cNvPr id="7" name="Freeform 2"/>
          <p:cNvSpPr/>
          <p:nvPr/>
        </p:nvSpPr>
        <p:spPr>
          <a:xfrm>
            <a:off x="5410200" y="546881"/>
            <a:ext cx="6117913" cy="2313768"/>
          </a:xfrm>
          <a:custGeom>
            <a:avLst/>
            <a:gdLst/>
            <a:ahLst/>
            <a:cxnLst/>
            <a:rect l="l" t="t" r="r" b="b"/>
            <a:pathLst>
              <a:path w="7315200" h="2950464">
                <a:moveTo>
                  <a:pt x="0" y="0"/>
                </a:moveTo>
                <a:lnTo>
                  <a:pt x="7315200" y="0"/>
                </a:lnTo>
                <a:lnTo>
                  <a:pt x="7315200" y="2950464"/>
                </a:lnTo>
                <a:lnTo>
                  <a:pt x="0" y="2950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5"/>
          <p:cNvSpPr txBox="1"/>
          <p:nvPr/>
        </p:nvSpPr>
        <p:spPr>
          <a:xfrm>
            <a:off x="5478848" y="1023790"/>
            <a:ext cx="5980615" cy="128466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r>
              <a:rPr lang="el-GR" sz="4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ΑΝΑΖΗΤΗΣΗ ΕΤΑΙΡΟΥ</a:t>
            </a:r>
            <a:endParaRPr lang="en-US" sz="4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24374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33958" y="957972"/>
            <a:ext cx="7315200" cy="2950464"/>
          </a:xfrm>
          <a:custGeom>
            <a:avLst/>
            <a:gdLst/>
            <a:ahLst/>
            <a:cxnLst/>
            <a:rect l="l" t="t" r="r" b="b"/>
            <a:pathLst>
              <a:path w="7315200" h="2950464">
                <a:moveTo>
                  <a:pt x="0" y="0"/>
                </a:moveTo>
                <a:lnTo>
                  <a:pt x="7315200" y="0"/>
                </a:lnTo>
                <a:lnTo>
                  <a:pt x="7315200" y="2950464"/>
                </a:lnTo>
                <a:lnTo>
                  <a:pt x="0" y="295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527143" y="1480242"/>
            <a:ext cx="4728829" cy="2038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r>
              <a:rPr lang="el-GR" sz="6600" b="1" dirty="0">
                <a:solidFill>
                  <a:srgbClr val="00206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ΔΙΑΔΙΚΑΣΙΑ</a:t>
            </a:r>
            <a:endParaRPr lang="en-US" sz="6600" b="1" dirty="0">
              <a:solidFill>
                <a:srgbClr val="00206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13451" y="4956613"/>
            <a:ext cx="1906493" cy="543350"/>
          </a:xfrm>
          <a:custGeom>
            <a:avLst/>
            <a:gdLst/>
            <a:ahLst/>
            <a:cxnLst/>
            <a:rect l="l" t="t" r="r" b="b"/>
            <a:pathLst>
              <a:path w="1906493" h="543350">
                <a:moveTo>
                  <a:pt x="0" y="0"/>
                </a:moveTo>
                <a:lnTo>
                  <a:pt x="1906493" y="0"/>
                </a:lnTo>
                <a:lnTo>
                  <a:pt x="1906493" y="543350"/>
                </a:lnTo>
                <a:lnTo>
                  <a:pt x="0" y="543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09870" y="5976213"/>
            <a:ext cx="1041932" cy="1041932"/>
          </a:xfrm>
          <a:custGeom>
            <a:avLst/>
            <a:gdLst/>
            <a:ahLst/>
            <a:cxnLst/>
            <a:rect l="l" t="t" r="r" b="b"/>
            <a:pathLst>
              <a:path w="1041932" h="1041932">
                <a:moveTo>
                  <a:pt x="0" y="0"/>
                </a:moveTo>
                <a:lnTo>
                  <a:pt x="1041933" y="0"/>
                </a:lnTo>
                <a:lnTo>
                  <a:pt x="1041933" y="1041932"/>
                </a:lnTo>
                <a:lnTo>
                  <a:pt x="0" y="1041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41838" y="7494395"/>
            <a:ext cx="930514" cy="930514"/>
          </a:xfrm>
          <a:custGeom>
            <a:avLst/>
            <a:gdLst/>
            <a:ahLst/>
            <a:cxnLst/>
            <a:rect l="l" t="t" r="r" b="b"/>
            <a:pathLst>
              <a:path w="930514" h="930514">
                <a:moveTo>
                  <a:pt x="0" y="0"/>
                </a:moveTo>
                <a:lnTo>
                  <a:pt x="930515" y="0"/>
                </a:lnTo>
                <a:lnTo>
                  <a:pt x="930515" y="930514"/>
                </a:lnTo>
                <a:lnTo>
                  <a:pt x="0" y="9305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86200" y="4433103"/>
            <a:ext cx="15590520" cy="67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4200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  <a:hlinkClick r:id="rId9" tooltip="https://erasmus.duth.g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https://erasmus.duth.gr/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Νέ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α - Ανακοινώσεις </a:t>
            </a:r>
          </a:p>
          <a:p>
            <a:pPr algn="l">
              <a:lnSpc>
                <a:spcPts val="10080"/>
              </a:lnSpc>
            </a:pP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Απ</a:t>
            </a:r>
            <a:r>
              <a:rPr lang="en-US" sz="42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οστολή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 </a:t>
            </a:r>
            <a:r>
              <a:rPr lang="en-US" sz="42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  <a:hlinkClick r:id="rId10" tooltip="https://erasmus.duth.gr/wp-content/uploads/2026/01/Mobility-Activities-application-Call-ICM-2026.xls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Excel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στο</a:t>
            </a:r>
            <a:r>
              <a:rPr lang="en-US" sz="4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 email </a:t>
            </a:r>
            <a:r>
              <a:rPr lang="en-US" sz="42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  <a:hlinkClick r:id="rId11" tooltip="mailto:abratika@affil.duth.g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abratika@affil.duth.gr</a:t>
            </a:r>
            <a:r>
              <a:rPr lang="en-US" sz="4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</a:rPr>
              <a:t> </a:t>
            </a:r>
          </a:p>
          <a:p>
            <a:pPr algn="l">
              <a:lnSpc>
                <a:spcPts val="11519"/>
              </a:lnSpc>
            </a:pPr>
            <a:r>
              <a:rPr lang="en-US" sz="48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Συμ</a:t>
            </a:r>
            <a:r>
              <a:rPr lang="en-US" sz="4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πλήρωση </a:t>
            </a:r>
            <a:r>
              <a:rPr lang="el-GR" sz="4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και υποβολή πρότασης στη </a:t>
            </a:r>
            <a:r>
              <a:rPr lang="en-US" sz="48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 Bold"/>
                <a:sym typeface="Calibri (MS) Bold"/>
                <a:hlinkClick r:id="rId12" tooltip="https://forms.gle/3AYxN2nnWwTJcZ9R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Form</a:t>
            </a:r>
          </a:p>
          <a:p>
            <a:pPr marL="760095" lvl="1" indent="-380048" algn="l">
              <a:lnSpc>
                <a:spcPts val="10080"/>
              </a:lnSpc>
            </a:pPr>
            <a:endParaRPr lang="en-US" sz="48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  <a:hlinkClick r:id="rId12" tooltip="https://forms.gle/3AYxN2nnWwTJcZ9R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60095" lvl="1" indent="-380048" algn="l">
              <a:lnSpc>
                <a:spcPts val="4536"/>
              </a:lnSpc>
            </a:pPr>
            <a:endParaRPr lang="en-US" sz="48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  <a:hlinkClick r:id="rId12" tooltip="https://forms.gle/3AYxN2nnWwTJcZ9R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60095" lvl="1" indent="-380048" algn="l">
              <a:lnSpc>
                <a:spcPts val="4536"/>
              </a:lnSpc>
            </a:pPr>
            <a:endParaRPr lang="en-US" sz="48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  <a:hlinkClick r:id="rId12" tooltip="https://forms.gle/3AYxN2nnWwTJcZ9R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EF64FD5-1B8D-49D5-AF38-2A4D92BA2B5A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0" r="-10"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5C1BBCB-8EBC-44AD-82AF-1BD1EBC87399}"/>
              </a:ext>
            </a:extLst>
          </p:cNvPr>
          <p:cNvSpPr/>
          <p:nvPr/>
        </p:nvSpPr>
        <p:spPr>
          <a:xfrm>
            <a:off x="1323709" y="652029"/>
            <a:ext cx="1877282" cy="1656426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813734" y="637988"/>
            <a:ext cx="5314950" cy="9939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7128"/>
              </a:lnSpc>
            </a:pPr>
            <a:endParaRPr lang="en-US" sz="36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873E4A7-6D91-4547-B54D-FE7B7A613C1D}"/>
              </a:ext>
            </a:extLst>
          </p:cNvPr>
          <p:cNvSpPr/>
          <p:nvPr/>
        </p:nvSpPr>
        <p:spPr>
          <a:xfrm>
            <a:off x="14249400" y="419100"/>
            <a:ext cx="3321148" cy="1284665"/>
          </a:xfrm>
          <a:custGeom>
            <a:avLst/>
            <a:gdLst/>
            <a:ahLst/>
            <a:cxnLst/>
            <a:rect l="l" t="t" r="r" b="b"/>
            <a:pathLst>
              <a:path w="3321148" h="1284665">
                <a:moveTo>
                  <a:pt x="0" y="0"/>
                </a:moveTo>
                <a:lnTo>
                  <a:pt x="3321149" y="0"/>
                </a:lnTo>
                <a:lnTo>
                  <a:pt x="3321149" y="1284665"/>
                </a:lnTo>
                <a:lnTo>
                  <a:pt x="0" y="1284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" r="-10"/>
            </a:stretch>
          </a:blipFill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FC588EE-BDDC-40DA-8772-6CC74981EE21}"/>
              </a:ext>
            </a:extLst>
          </p:cNvPr>
          <p:cNvSpPr/>
          <p:nvPr/>
        </p:nvSpPr>
        <p:spPr>
          <a:xfrm>
            <a:off x="350311" y="98006"/>
            <a:ext cx="1420082" cy="1284665"/>
          </a:xfrm>
          <a:custGeom>
            <a:avLst/>
            <a:gdLst/>
            <a:ahLst/>
            <a:cxnLst/>
            <a:rect l="l" t="t" r="r" b="b"/>
            <a:pathLst>
              <a:path w="1877282" h="1656426">
                <a:moveTo>
                  <a:pt x="0" y="0"/>
                </a:moveTo>
                <a:lnTo>
                  <a:pt x="1877282" y="0"/>
                </a:lnTo>
                <a:lnTo>
                  <a:pt x="1877282" y="1656426"/>
                </a:lnTo>
                <a:lnTo>
                  <a:pt x="0" y="1656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75ECB108-4DCF-4B09-AD2D-CEA06FCCC605}"/>
              </a:ext>
            </a:extLst>
          </p:cNvPr>
          <p:cNvSpPr txBox="1">
            <a:spLocks/>
          </p:cNvSpPr>
          <p:nvPr/>
        </p:nvSpPr>
        <p:spPr>
          <a:xfrm>
            <a:off x="9448800" y="3038600"/>
            <a:ext cx="5726095" cy="4945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l-GR" sz="2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F58C1-C6F1-4A60-9B28-72A077F47747}"/>
              </a:ext>
            </a:extLst>
          </p:cNvPr>
          <p:cNvSpPr txBox="1"/>
          <p:nvPr/>
        </p:nvSpPr>
        <p:spPr>
          <a:xfrm>
            <a:off x="2386896" y="590913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32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42CC0C8-AB2D-4320-BF45-7CA6D2AAC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93" y="637988"/>
            <a:ext cx="11734800" cy="9229973"/>
          </a:xfrm>
          <a:prstGeom prst="rect">
            <a:avLst/>
          </a:prstGeom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785651D9-F452-46F6-BC21-B0C82D0B40B3}"/>
              </a:ext>
            </a:extLst>
          </p:cNvPr>
          <p:cNvSpPr/>
          <p:nvPr/>
        </p:nvSpPr>
        <p:spPr>
          <a:xfrm>
            <a:off x="10896600" y="56769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188B561F-AA73-485C-8215-3369F84868B4}"/>
              </a:ext>
            </a:extLst>
          </p:cNvPr>
          <p:cNvSpPr/>
          <p:nvPr/>
        </p:nvSpPr>
        <p:spPr>
          <a:xfrm>
            <a:off x="9144000" y="6930908"/>
            <a:ext cx="2286000" cy="422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B6443A23-2F5D-43B6-ACD6-1BB0B7B4D9C2}"/>
              </a:ext>
            </a:extLst>
          </p:cNvPr>
          <p:cNvSpPr/>
          <p:nvPr/>
        </p:nvSpPr>
        <p:spPr>
          <a:xfrm>
            <a:off x="9677400" y="7353299"/>
            <a:ext cx="2895600" cy="457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DACB5C83-6644-4F12-AAF8-95F311EA0CE9}"/>
              </a:ext>
            </a:extLst>
          </p:cNvPr>
          <p:cNvCxnSpPr/>
          <p:nvPr/>
        </p:nvCxnSpPr>
        <p:spPr>
          <a:xfrm>
            <a:off x="6248400" y="6057900"/>
            <a:ext cx="2895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D0737741-A425-4435-93B2-84F2AE2A0703}"/>
              </a:ext>
            </a:extLst>
          </p:cNvPr>
          <p:cNvCxnSpPr/>
          <p:nvPr/>
        </p:nvCxnSpPr>
        <p:spPr>
          <a:xfrm>
            <a:off x="6019800" y="7124700"/>
            <a:ext cx="2895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8CD96358-4405-45C6-9C59-8135FFEF0A0D}"/>
              </a:ext>
            </a:extLst>
          </p:cNvPr>
          <p:cNvCxnSpPr/>
          <p:nvPr/>
        </p:nvCxnSpPr>
        <p:spPr>
          <a:xfrm>
            <a:off x="6248400" y="7581900"/>
            <a:ext cx="2895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>
            <a:extLst>
              <a:ext uri="{FF2B5EF4-FFF2-40B4-BE49-F238E27FC236}">
                <a16:creationId xmlns:a16="http://schemas.microsoft.com/office/drawing/2014/main" id="{5E3F41A0-CC10-45AC-B534-2B8B6897E622}"/>
              </a:ext>
            </a:extLst>
          </p:cNvPr>
          <p:cNvSpPr txBox="1"/>
          <p:nvPr/>
        </p:nvSpPr>
        <p:spPr>
          <a:xfrm>
            <a:off x="4191000" y="5241204"/>
            <a:ext cx="10591800" cy="244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0095" lvl="1" indent="-380048" algn="l">
              <a:lnSpc>
                <a:spcPts val="10080"/>
              </a:lnSpc>
            </a:pPr>
            <a:endParaRPr lang="en-US" sz="48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  <a:hlinkClick r:id="rId5" tooltip="https://forms.gle/3AYxN2nnWwTJcZ9R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60095" lvl="1" indent="-380048" algn="l">
              <a:lnSpc>
                <a:spcPts val="4536"/>
              </a:lnSpc>
            </a:pPr>
            <a:endParaRPr lang="en-US" sz="48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  <a:hlinkClick r:id="rId5" tooltip="https://forms.gle/3AYxN2nnWwTJcZ9R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60095" lvl="1" indent="-380048" algn="l">
              <a:lnSpc>
                <a:spcPts val="4536"/>
              </a:lnSpc>
            </a:pPr>
            <a:endParaRPr lang="en-US" sz="4800" b="1" u="sng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(MS) Bold"/>
              <a:sym typeface="Calibri (MS) Bold"/>
              <a:hlinkClick r:id="rId5" tooltip="https://forms.gle/3AYxN2nnWwTJcZ9R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237B4-29BE-4AEA-AF50-F273A2345068}"/>
              </a:ext>
            </a:extLst>
          </p:cNvPr>
          <p:cNvSpPr txBox="1"/>
          <p:nvPr/>
        </p:nvSpPr>
        <p:spPr>
          <a:xfrm>
            <a:off x="5314169" y="180789"/>
            <a:ext cx="71653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  <a:hlinkClick r:id="rId6" tooltip="https://erasmus.duth.g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https://erasmus.duth.gr/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Νέ</a:t>
            </a:r>
            <a:r>
              <a:rPr lang="en-US" sz="28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(MS)"/>
                <a:sym typeface="Calibri (MS)"/>
              </a:rPr>
              <a:t>α - Ανακοινώσεις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553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1128</Words>
  <Application>Microsoft Office PowerPoint</Application>
  <PresentationFormat>Προσαρμογή</PresentationFormat>
  <Paragraphs>214</Paragraphs>
  <Slides>27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40" baseType="lpstr">
      <vt:lpstr>Alegreya Sans Light</vt:lpstr>
      <vt:lpstr>AngsanaUPC</vt:lpstr>
      <vt:lpstr>Arial Bold</vt:lpstr>
      <vt:lpstr>Calibri (MS)</vt:lpstr>
      <vt:lpstr>Calibri</vt:lpstr>
      <vt:lpstr>Arimo</vt:lpstr>
      <vt:lpstr>Cambria Math</vt:lpstr>
      <vt:lpstr>Alegreya Sans Bold</vt:lpstr>
      <vt:lpstr>Arial</vt:lpstr>
      <vt:lpstr>Wingdings</vt:lpstr>
      <vt:lpstr>Calibri (MS) Bold</vt:lpstr>
      <vt:lpstr>Baskerville Display PT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ΣΥΝΕΡΓΑΖΟΜΕΝΑ ΠΑΝΕΠΙΣΤΗΜΙΑ </vt:lpstr>
      <vt:lpstr>Παρουσίαση του PowerPoint</vt:lpstr>
      <vt:lpstr>Παρουσίαση του PowerPoint</vt:lpstr>
      <vt:lpstr>ΜΑΚΡΟΧΡΟΝΙΑ  ΚΙΝΗΤΙΚΟΤΗΤΑ ΦΟΙΤΗΤΩΝ</vt:lpstr>
      <vt:lpstr>Παρουσίαση του PowerPoint</vt:lpstr>
      <vt:lpstr>Παρουσίαση του PowerPoint</vt:lpstr>
      <vt:lpstr>ΔΙΔΑΣΚΑΛΙΑ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Ιδρύματα που εδρεύουν σε Χώρες του Προγράμματος (Ε.Ε. + Ισλανδία, Λιχτενστάιν, Νορβηγία, Βόρεια Μακεδονία, Σερβία, Τουρκία)</dc:title>
  <cp:lastModifiedBy>Αθανασία Μπρατίκα</cp:lastModifiedBy>
  <cp:revision>147</cp:revision>
  <dcterms:created xsi:type="dcterms:W3CDTF">2006-08-16T00:00:00Z</dcterms:created>
  <dcterms:modified xsi:type="dcterms:W3CDTF">2026-01-29T13:33:23Z</dcterms:modified>
  <dc:identifier>DAG_cNPrGKQ</dc:identifier>
</cp:coreProperties>
</file>