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9" r:id="rId2"/>
    <p:sldId id="260" r:id="rId3"/>
    <p:sldId id="309" r:id="rId4"/>
    <p:sldId id="310" r:id="rId5"/>
    <p:sldId id="311" r:id="rId6"/>
    <p:sldId id="312" r:id="rId7"/>
    <p:sldId id="313" r:id="rId8"/>
    <p:sldId id="315" r:id="rId9"/>
    <p:sldId id="316" r:id="rId10"/>
    <p:sldId id="317" r:id="rId11"/>
    <p:sldId id="318" r:id="rId12"/>
    <p:sldId id="319" r:id="rId13"/>
    <p:sldId id="320" r:id="rId14"/>
    <p:sldId id="339" r:id="rId15"/>
    <p:sldId id="342" r:id="rId16"/>
    <p:sldId id="330" r:id="rId17"/>
    <p:sldId id="334" r:id="rId18"/>
    <p:sldId id="336" r:id="rId19"/>
    <p:sldId id="337" r:id="rId20"/>
  </p:sldIdLst>
  <p:sldSz cx="12192000" cy="6858000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B6FD"/>
    <a:srgbClr val="6BB1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7AE66-9D20-470C-B81A-C10991B12F55}" type="datetimeFigureOut">
              <a:rPr lang="el-GR" smtClean="0"/>
              <a:t>19/3/2026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16178C-3F2C-4A21-9109-94E4693C3F4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1655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-231775" y="803275"/>
            <a:ext cx="7140575" cy="4017963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4D1223-A141-45B2-96BE-2F0E15398764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124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-231775" y="803275"/>
            <a:ext cx="7140575" cy="4017963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4D1223-A141-45B2-96BE-2F0E15398764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0834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6719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18709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2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497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71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3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9" y="4087563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6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6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5" y="1437449"/>
            <a:ext cx="8556980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1849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6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3" y="3429002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2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210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1343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2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50121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2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7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77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5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5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8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30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7" y="6250166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3/19/2026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6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5"/>
            <a:ext cx="1549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8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65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erasmus.duth.gr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erasmus.duth.g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jp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erasmus.duth.g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59596" y="1628800"/>
            <a:ext cx="7200800" cy="72008"/>
          </a:xfrm>
        </p:spPr>
        <p:txBody>
          <a:bodyPr>
            <a:normAutofit fontScale="90000"/>
          </a:bodyPr>
          <a:lstStyle/>
          <a:p>
            <a:br>
              <a:rPr lang="el-GR" sz="4000" dirty="0"/>
            </a:b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711624" y="1757178"/>
            <a:ext cx="6696744" cy="2130757"/>
          </a:xfrm>
        </p:spPr>
        <p:txBody>
          <a:bodyPr>
            <a:normAutofit fontScale="92500" lnSpcReduction="10000"/>
          </a:bodyPr>
          <a:lstStyle/>
          <a:p>
            <a:r>
              <a:rPr lang="el-GR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Πρόγραμμα </a:t>
            </a:r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</a:t>
            </a:r>
            <a:endParaRPr lang="el-GR" sz="5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Τμήμα Οικονομικών Επιστήμων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EU flag-Erasmus+_vect_P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40" y="6075064"/>
            <a:ext cx="228561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AA4C0563-4D41-424B-AFCE-065FF3BA1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896" y="5654968"/>
            <a:ext cx="1082040" cy="954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48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733497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302377" y="3206862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Ποιες είναι οι προϋποθέσεις για να συμμετέχω;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5033953" y="3849293"/>
            <a:ext cx="6328065" cy="26468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Εξαρτάται από τα κριτήρια του Τμήματος </a:t>
            </a:r>
            <a:r>
              <a:rPr lang="el-GR" sz="2400" u="sng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Ενδεικτικά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Καλή ακαδημαϊκή επίδοση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Καλή γνώση της γλώσσας διδασκαλίας του πανεπιστημίου υποδοχής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Ικανός αριθμός οφειλόμενων μαθημάτων που έχουν συνάφεια - αντιστοιχίζονται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0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Ακαδημαϊκά κίνητρα για συμμετοχή στο πρόγραμμα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1B3ED1F4-15B1-41CB-B37C-B1AC02CE0B97}"/>
              </a:ext>
            </a:extLst>
          </p:cNvPr>
          <p:cNvSpPr/>
          <p:nvPr/>
        </p:nvSpPr>
        <p:spPr>
          <a:xfrm>
            <a:off x="275219" y="2852654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E9B08CC6-81C2-45F6-98FF-E22C253090CB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3676218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0" y="3054114"/>
            <a:ext cx="7903410" cy="3562660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302377" y="3206862"/>
            <a:ext cx="718535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AB9D50-07C3-4066-92B9-F02BB68C93EC}"/>
              </a:ext>
            </a:extLst>
          </p:cNvPr>
          <p:cNvSpPr txBox="1"/>
          <p:nvPr/>
        </p:nvSpPr>
        <p:spPr>
          <a:xfrm>
            <a:off x="4835650" y="3920143"/>
            <a:ext cx="6328065" cy="27392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Επιχορήγηση για την κάλυψη δαπανών μετακίνησης (ανάλογα με την απόσταση)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Μηνιαία επιχορήγηση (ανάλογα με το κόστος διαβίωσης της χώρας υποδοχής) </a:t>
            </a:r>
          </a:p>
        </p:txBody>
      </p:sp>
      <p:sp>
        <p:nvSpPr>
          <p:cNvPr id="25" name="Freeform 15">
            <a:extLst>
              <a:ext uri="{FF2B5EF4-FFF2-40B4-BE49-F238E27FC236}">
                <a16:creationId xmlns:a16="http://schemas.microsoft.com/office/drawing/2014/main" id="{EEE117A2-EF2F-43C4-80C4-0A179F3FEF76}"/>
              </a:ext>
            </a:extLst>
          </p:cNvPr>
          <p:cNvSpPr/>
          <p:nvPr/>
        </p:nvSpPr>
        <p:spPr>
          <a:xfrm>
            <a:off x="275219" y="2852654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26" name="TextBox 23">
            <a:extLst>
              <a:ext uri="{FF2B5EF4-FFF2-40B4-BE49-F238E27FC236}">
                <a16:creationId xmlns:a16="http://schemas.microsoft.com/office/drawing/2014/main" id="{4478A876-71AD-4296-B614-19A52303A77D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4341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Θέση κειμένου 11">
            <a:extLst>
              <a:ext uri="{FF2B5EF4-FFF2-40B4-BE49-F238E27FC236}">
                <a16:creationId xmlns:a16="http://schemas.microsoft.com/office/drawing/2014/main" id="{6E02E8EF-D512-4B83-999A-F99A6B4A1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4800" y="1755825"/>
            <a:ext cx="5684839" cy="465661"/>
          </a:xfrm>
        </p:spPr>
        <p:txBody>
          <a:bodyPr>
            <a:normAutofit/>
          </a:bodyPr>
          <a:lstStyle/>
          <a:p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Δαπάνες Ταξιδιού: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558623" y="3212837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Ορθογώνιο 23">
            <a:extLst>
              <a:ext uri="{FF2B5EF4-FFF2-40B4-BE49-F238E27FC236}">
                <a16:creationId xmlns:a16="http://schemas.microsoft.com/office/drawing/2014/main" id="{AE133585-6235-41D6-8350-E589EF87E377}"/>
              </a:ext>
            </a:extLst>
          </p:cNvPr>
          <p:cNvSpPr/>
          <p:nvPr/>
        </p:nvSpPr>
        <p:spPr>
          <a:xfrm>
            <a:off x="6202362" y="1799322"/>
            <a:ext cx="52054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Μηναία Επιχορήγηση:</a:t>
            </a:r>
          </a:p>
        </p:txBody>
      </p:sp>
      <p:graphicFrame>
        <p:nvGraphicFramePr>
          <p:cNvPr id="36" name="Θέση περιεχομένου 35">
            <a:extLst>
              <a:ext uri="{FF2B5EF4-FFF2-40B4-BE49-F238E27FC236}">
                <a16:creationId xmlns:a16="http://schemas.microsoft.com/office/drawing/2014/main" id="{6DB2D229-201F-4521-8544-4D069B721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758993"/>
              </p:ext>
            </p:extLst>
          </p:nvPr>
        </p:nvGraphicFramePr>
        <p:xfrm>
          <a:off x="6096000" y="2397420"/>
          <a:ext cx="5647980" cy="4056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6973">
                  <a:extLst>
                    <a:ext uri="{9D8B030D-6E8A-4147-A177-3AD203B41FA5}">
                      <a16:colId xmlns:a16="http://schemas.microsoft.com/office/drawing/2014/main" val="321468441"/>
                    </a:ext>
                  </a:extLst>
                </a:gridCol>
                <a:gridCol w="3648779">
                  <a:extLst>
                    <a:ext uri="{9D8B030D-6E8A-4147-A177-3AD203B41FA5}">
                      <a16:colId xmlns:a16="http://schemas.microsoft.com/office/drawing/2014/main" val="2468938140"/>
                    </a:ext>
                  </a:extLst>
                </a:gridCol>
                <a:gridCol w="902228">
                  <a:extLst>
                    <a:ext uri="{9D8B030D-6E8A-4147-A177-3AD203B41FA5}">
                      <a16:colId xmlns:a16="http://schemas.microsoft.com/office/drawing/2014/main" val="3338042095"/>
                    </a:ext>
                  </a:extLst>
                </a:gridCol>
              </a:tblGrid>
              <a:tr h="68539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μηνιαία επιχορήγηση (€/μήνα)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1532533284"/>
                  </a:ext>
                </a:extLst>
              </a:tr>
              <a:tr h="254828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l-GR" sz="1200" b="1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Ομάδα 1</a:t>
                      </a:r>
                      <a:endParaRPr lang="el-GR" sz="16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Αυστρία, Βέλγιο, Γαλλία, Γερμανία, Δανία, Ιρλανδία, Ισλανδία, Ιταλία, Κάτω Χώρες, Λιχτενστάιν, Λουξεμβούργο, Νορβηγία, Σουηδία, Φινλανδία.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el-GR" sz="5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Τρίτες Χώρες μη Συνδεδεμένες με το πρόγραμμα από τις Περιφέρειες 13 (Ανδόρα, Μονακό, Σαν Μαρίνο, Βατικανό) &amp; 14 (Νήσοι </a:t>
                      </a:r>
                      <a:r>
                        <a:rPr lang="el-GR" sz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Φερόες</a:t>
                      </a:r>
                      <a:r>
                        <a:rPr lang="el-GR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Ελβετία, Ην. Βασίλειο)</a:t>
                      </a: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550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2869353218"/>
                  </a:ext>
                </a:extLst>
              </a:tr>
              <a:tr h="1452935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ώρες με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υψηλό κόστος διαβίωσης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300506"/>
                  </a:ext>
                </a:extLst>
              </a:tr>
              <a:tr h="264628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l-GR" sz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Ομάδα 2</a:t>
                      </a:r>
                      <a:endParaRPr lang="el-GR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Εσθονία, Ισπανία, Κύπρος, Λετονία, Μάλτα, Πορτογαλία, Σλοβακία, Σλοβενία, Τσεχία.</a:t>
                      </a: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500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4237261354"/>
                  </a:ext>
                </a:extLst>
              </a:tr>
              <a:tr h="585764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ώρες με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μεσαίο κόστος διαβίωσης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5805313"/>
                  </a:ext>
                </a:extLst>
              </a:tr>
              <a:tr h="227611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l-GR" sz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Ομάδα 3</a:t>
                      </a:r>
                      <a:endParaRPr lang="el-GR" sz="16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l-GR" sz="15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Βόρεια Μακεδονία, Βουλγαρία, Κροατία, Λιθουανία, Ουγγαρία, Πολωνία, Ρουμανία, Σερβία, Τουρκία.</a:t>
                      </a:r>
                    </a:p>
                  </a:txBody>
                  <a:tcPr marL="61949" marR="61949" marT="8604" marB="0" anchor="b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450</a:t>
                      </a:r>
                      <a:endParaRPr lang="el-G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/>
                </a:tc>
                <a:extLst>
                  <a:ext uri="{0D108BD9-81ED-4DB2-BD59-A6C34878D82A}">
                    <a16:rowId xmlns:a16="http://schemas.microsoft.com/office/drawing/2014/main" val="4029434151"/>
                  </a:ext>
                </a:extLst>
              </a:tr>
              <a:tr h="577061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r>
                        <a:rPr lang="el-G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ώρες με </a:t>
                      </a:r>
                      <a:r>
                        <a:rPr lang="el-GR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χαμηλό κόστος διαβίωσης</a:t>
                      </a:r>
                      <a:endParaRPr lang="el-G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1949" marR="61949" marT="8604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329847"/>
                  </a:ext>
                </a:extLst>
              </a:tr>
            </a:tbl>
          </a:graphicData>
        </a:graphic>
      </p:graphicFrame>
      <p:graphicFrame>
        <p:nvGraphicFramePr>
          <p:cNvPr id="37" name="Πίνακας 36">
            <a:extLst>
              <a:ext uri="{FF2B5EF4-FFF2-40B4-BE49-F238E27FC236}">
                <a16:creationId xmlns:a16="http://schemas.microsoft.com/office/drawing/2014/main" id="{56A6CAAF-550D-4C8B-B232-3E44FED27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45521"/>
              </p:ext>
            </p:extLst>
          </p:nvPr>
        </p:nvGraphicFramePr>
        <p:xfrm>
          <a:off x="337930" y="2397420"/>
          <a:ext cx="5422790" cy="2216785"/>
        </p:xfrm>
        <a:graphic>
          <a:graphicData uri="http://schemas.openxmlformats.org/drawingml/2006/table">
            <a:tbl>
              <a:tblPr/>
              <a:tblGrid>
                <a:gridCol w="1569133">
                  <a:extLst>
                    <a:ext uri="{9D8B030D-6E8A-4147-A177-3AD203B41FA5}">
                      <a16:colId xmlns:a16="http://schemas.microsoft.com/office/drawing/2014/main" val="1759266062"/>
                    </a:ext>
                  </a:extLst>
                </a:gridCol>
                <a:gridCol w="1814545">
                  <a:extLst>
                    <a:ext uri="{9D8B030D-6E8A-4147-A177-3AD203B41FA5}">
                      <a16:colId xmlns:a16="http://schemas.microsoft.com/office/drawing/2014/main" val="3411710334"/>
                    </a:ext>
                  </a:extLst>
                </a:gridCol>
                <a:gridCol w="2039112">
                  <a:extLst>
                    <a:ext uri="{9D8B030D-6E8A-4147-A177-3AD203B41FA5}">
                      <a16:colId xmlns:a16="http://schemas.microsoft.com/office/drawing/2014/main" val="1710629208"/>
                    </a:ext>
                  </a:extLst>
                </a:gridCol>
              </a:tblGrid>
              <a:tr h="501015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4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Αποστάσεις μετακίνησης 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4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Πράσινη μετακίνηση Ποσό 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4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Μη πράσινη μετακίνηση Ποσό </a:t>
                      </a:r>
                      <a:endParaRPr lang="el-GR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B6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573817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 έως 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56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474071339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 έως 499 χλμ.: 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285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211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65161610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500 έως 1999 χλμ.: </a:t>
                      </a:r>
                      <a:endParaRPr lang="el-G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417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309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29262662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2 000 έως 2999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  <a:endParaRPr lang="el-GR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395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7273244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3000 έως 3999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785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580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75615696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4000 έως 7999 χλμ.: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1.188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86039631"/>
                  </a:ext>
                </a:extLst>
              </a:tr>
              <a:tr h="2451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8000 χλμ. και άνω: </a:t>
                      </a:r>
                      <a:endParaRPr lang="el-G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l-GR" sz="12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1.735 EUR </a:t>
                      </a:r>
                      <a:r>
                        <a:rPr lang="el-GR" sz="1200" b="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 συμμετέχοντα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84000">
                          <a:schemeClr val="accent2">
                            <a:lumMod val="20000"/>
                            <a:lumOff val="80000"/>
                          </a:schemeClr>
                        </a:gs>
                        <a:gs pos="100000">
                          <a:schemeClr val="accent2">
                            <a:lumMod val="40000"/>
                            <a:lumOff val="6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27391068"/>
                  </a:ext>
                </a:extLst>
              </a:tr>
            </a:tbl>
          </a:graphicData>
        </a:graphic>
      </p:graphicFrame>
      <p:sp>
        <p:nvSpPr>
          <p:cNvPr id="10" name="Τίτλος 2">
            <a:extLst>
              <a:ext uri="{FF2B5EF4-FFF2-40B4-BE49-F238E27FC236}">
                <a16:creationId xmlns:a16="http://schemas.microsoft.com/office/drawing/2014/main" id="{D066C060-711D-4E96-A67B-E8B757287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4415" y="404108"/>
            <a:ext cx="8470448" cy="465661"/>
          </a:xfrm>
        </p:spPr>
        <p:txBody>
          <a:bodyPr>
            <a:noAutofit/>
          </a:bodyPr>
          <a:lstStyle/>
          <a:p>
            <a:pPr algn="ctr"/>
            <a:r>
              <a:rPr lang="el-GR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sz="4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sz="4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</p:spTree>
    <p:extLst>
      <p:ext uri="{BB962C8B-B14F-4D97-AF65-F5344CB8AC3E}">
        <p14:creationId xmlns:p14="http://schemas.microsoft.com/office/powerpoint/2010/main" val="69219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 idx="4294967295"/>
          </p:nvPr>
        </p:nvSpPr>
        <p:spPr>
          <a:xfrm>
            <a:off x="1608463" y="-112981"/>
            <a:ext cx="8470900" cy="1169988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10482" y="2917932"/>
            <a:ext cx="7903410" cy="2787982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69505" y="3037816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Πρόσθετη επιχορήγηση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AB9D50-07C3-4066-92B9-F02BB68C93EC}"/>
              </a:ext>
            </a:extLst>
          </p:cNvPr>
          <p:cNvSpPr txBox="1"/>
          <p:nvPr/>
        </p:nvSpPr>
        <p:spPr>
          <a:xfrm>
            <a:off x="4698152" y="3397590"/>
            <a:ext cx="6328065" cy="23083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Άτομα από ομάδες με λιγότερες ευκαιρίες (κοινωνικά και οικονομικά κριτήρια)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Πράσινη Μετακίνηση </a:t>
            </a:r>
          </a:p>
          <a:p>
            <a:pPr>
              <a:spcAft>
                <a:spcPts val="1200"/>
              </a:spcAft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(τρένο, λεωφορείο, </a:t>
            </a:r>
            <a:r>
              <a:rPr lang="el-GR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συνεπιβατισμός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pic>
        <p:nvPicPr>
          <p:cNvPr id="2" name="Εικόνα 1">
            <a:extLst>
              <a:ext uri="{FF2B5EF4-FFF2-40B4-BE49-F238E27FC236}">
                <a16:creationId xmlns:a16="http://schemas.microsoft.com/office/drawing/2014/main" id="{097D96D5-9132-4C10-AD96-2B5F7371597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1F1F1"/>
              </a:clrFrom>
              <a:clrTo>
                <a:srgbClr val="F1F1F1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6518" y="5723673"/>
            <a:ext cx="1913120" cy="87320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64ADB8-3B12-4921-AD67-A72B4C8CADD3}"/>
              </a:ext>
            </a:extLst>
          </p:cNvPr>
          <p:cNvSpPr txBox="1"/>
          <p:nvPr/>
        </p:nvSpPr>
        <p:spPr>
          <a:xfrm>
            <a:off x="3211252" y="1872984"/>
            <a:ext cx="4871877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Προτεραιότητα: Συμπερίληψη και Πολυμορφία</a:t>
            </a:r>
          </a:p>
          <a:p>
            <a:pPr>
              <a:spcAft>
                <a:spcPts val="1200"/>
              </a:spcAft>
            </a:pPr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φιλοδοξεί να προσφέρει περισσότερες ευκαιρίες συμμετοχής σε όλους</a:t>
            </a:r>
            <a:r>
              <a:rPr lang="en-US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l-GR" b="1" spc="33" dirty="0">
              <a:solidFill>
                <a:srgbClr val="6BB17B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AE157E4-326D-4F50-B013-FE4EB4FE4FE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216518" y="1166363"/>
            <a:ext cx="1085056" cy="1169941"/>
          </a:xfrm>
          <a:prstGeom prst="rect">
            <a:avLst/>
          </a:prstGeom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D03D7141-B675-49F7-8CE4-84501E7F3CE5}"/>
              </a:ext>
            </a:extLst>
          </p:cNvPr>
          <p:cNvSpPr/>
          <p:nvPr/>
        </p:nvSpPr>
        <p:spPr>
          <a:xfrm>
            <a:off x="3949908" y="5725075"/>
            <a:ext cx="34935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Προτεραιότητα: </a:t>
            </a:r>
          </a:p>
          <a:p>
            <a:r>
              <a:rPr lang="el-GR" b="1" spc="33" dirty="0">
                <a:solidFill>
                  <a:srgbClr val="6BB17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περιβαλλοντική υπευθυνότητα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4B68496D-B52D-4576-9D6A-E81F700982EF}"/>
              </a:ext>
            </a:extLst>
          </p:cNvPr>
          <p:cNvSpPr/>
          <p:nvPr/>
        </p:nvSpPr>
        <p:spPr>
          <a:xfrm>
            <a:off x="246581" y="2844029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7" name="TextBox 23">
            <a:extLst>
              <a:ext uri="{FF2B5EF4-FFF2-40B4-BE49-F238E27FC236}">
                <a16:creationId xmlns:a16="http://schemas.microsoft.com/office/drawing/2014/main" id="{64C2CE35-E023-4DA3-8463-4B4C42789AEB}"/>
              </a:ext>
            </a:extLst>
          </p:cNvPr>
          <p:cNvSpPr txBox="1"/>
          <p:nvPr/>
        </p:nvSpPr>
        <p:spPr>
          <a:xfrm>
            <a:off x="825305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28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78962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EB85C41-4E23-47E3-851E-80DC39EB3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7111" y="2424779"/>
            <a:ext cx="10425289" cy="4433221"/>
          </a:xfrm>
        </p:spPr>
        <p:txBody>
          <a:bodyPr>
            <a:noAutofit/>
          </a:bodyPr>
          <a:lstStyle/>
          <a:p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Αίτηση αναρτημένη στην ιστοσελίδα κάθε Τμήματος και </a:t>
            </a:r>
            <a:r>
              <a:rPr lang="el-GR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στην ιστοσελίδα 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του Γραφείου Διεθνών Σχέσεων/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6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 action="ppaction://hlinkfile"/>
              </a:rPr>
              <a:t>erasmus.duth.gr</a:t>
            </a:r>
            <a:r>
              <a:rPr lang="en-US" sz="26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Δικαίωμα υποβολής αίτησης:</a:t>
            </a:r>
          </a:p>
          <a:p>
            <a:pPr marL="804863" lvl="1" indent="-357188">
              <a:buClr>
                <a:schemeClr val="accent2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ενεργοί/</a:t>
            </a:r>
            <a:r>
              <a:rPr lang="el-GR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ές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εγγεγραμμένοι σε Τμήματα του ΔΠΘ ως προπτυχιακοί/</a:t>
            </a:r>
            <a:r>
              <a:rPr lang="el-GR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ες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804863" lvl="1" indent="-357188">
              <a:buClr>
                <a:schemeClr val="accent2">
                  <a:lumMod val="50000"/>
                </a:schemeClr>
              </a:buClr>
              <a:buSzPct val="80000"/>
              <a:buFont typeface="Wingdings" panose="05000000000000000000" pitchFamily="2" charset="2"/>
              <a:buChar char="Ø"/>
            </a:pP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γλωσσική επάρκεια </a:t>
            </a:r>
          </a:p>
          <a:p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Τα απαιτούμενα δικαιολογητικά (πλήρους φακέλου) θα υποβάλλονται μέχρι </a:t>
            </a:r>
            <a:r>
              <a:rPr lang="el-GR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27/03/2026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στην ηλεκτρονική διεύθυνση του/-ης Συντονιστή/-</a:t>
            </a:r>
            <a:r>
              <a:rPr lang="el-GR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τριας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του προγράμματος </a:t>
            </a:r>
            <a:r>
              <a:rPr lang="sv-SE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 + 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του κάθε Τμήματος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4C45FDFA-74B6-4BF0-9934-764721C38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Υποβολή Αίτησης </a:t>
            </a:r>
          </a:p>
        </p:txBody>
      </p:sp>
    </p:spTree>
    <p:extLst>
      <p:ext uri="{BB962C8B-B14F-4D97-AF65-F5344CB8AC3E}">
        <p14:creationId xmlns:p14="http://schemas.microsoft.com/office/powerpoint/2010/main" val="3986481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E2C49D43-42A8-41C8-AD70-54CA25A77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8259" y="1945625"/>
            <a:ext cx="9877777" cy="3450696"/>
          </a:xfrm>
        </p:spPr>
        <p:txBody>
          <a:bodyPr>
            <a:noAutofit/>
          </a:bodyPr>
          <a:lstStyle/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Διαδικασίες που ακολουθούνται: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Nomination letter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από τον Συντονιστή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για την αποδοχή του φοιτητή </a:t>
            </a:r>
          </a:p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Υποβολή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Online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Learning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Agreement (OLA) 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από τον φοιτητή με τα μαθήματα του εξωτερικού</a:t>
            </a:r>
          </a:p>
          <a:p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Υποβολή δικαιολογητικών</a:t>
            </a:r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 στο Γραφείο </a:t>
            </a:r>
            <a:r>
              <a:rPr lang="el-GR" b="1" dirty="0" err="1">
                <a:latin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el-GR" b="1" dirty="0">
                <a:latin typeface="Calibri" panose="020F0502020204030204" pitchFamily="34" charset="0"/>
                <a:cs typeface="Calibri" panose="020F0502020204030204" pitchFamily="34" charset="0"/>
              </a:rPr>
              <a:t> Office</a:t>
            </a:r>
            <a:endParaRPr lang="el-G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Σύμβαση Επιχορήγησης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Erasmus+</a:t>
            </a:r>
            <a:endParaRPr lang="el-G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Δήλωση Τραπεζικού 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Λογαρισμού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και IBAN 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σφαλιστική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l-G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άλυψη</a:t>
            </a:r>
            <a:r>
              <a:rPr lang="el-GR" sz="2400" dirty="0">
                <a:latin typeface="Calibri" panose="020F0502020204030204" pitchFamily="34" charset="0"/>
                <a:cs typeface="Calibri" panose="020F0502020204030204" pitchFamily="34" charset="0"/>
              </a:rPr>
              <a:t> (π.χ. Ε.Κ.Α.Α.)</a:t>
            </a:r>
          </a:p>
          <a:p>
            <a:r>
              <a:rPr lang="el-GR" b="1" dirty="0"/>
              <a:t>Εισιτήρια</a:t>
            </a:r>
            <a:r>
              <a:rPr lang="el-GR" dirty="0"/>
              <a:t> μετάβασης/επιστροφής</a:t>
            </a:r>
          </a:p>
          <a:p>
            <a:r>
              <a:rPr lang="en-US" b="1" dirty="0"/>
              <a:t>Certificate of </a:t>
            </a:r>
            <a:r>
              <a:rPr lang="en-US" b="1" dirty="0" err="1"/>
              <a:t>Attentance</a:t>
            </a:r>
            <a:r>
              <a:rPr lang="en-US" b="1" dirty="0"/>
              <a:t> </a:t>
            </a:r>
            <a:r>
              <a:rPr lang="el-GR" b="1" dirty="0"/>
              <a:t>και </a:t>
            </a:r>
            <a:r>
              <a:rPr lang="en-US" b="1" dirty="0"/>
              <a:t>Transcript of Records</a:t>
            </a:r>
          </a:p>
          <a:p>
            <a:r>
              <a:rPr lang="el-GR" b="1" dirty="0"/>
              <a:t>Υποβολή Έκθεσης στο </a:t>
            </a:r>
            <a:r>
              <a:rPr lang="en-US" b="1" dirty="0"/>
              <a:t>Beneficiary Tool</a:t>
            </a:r>
            <a:endParaRPr lang="el-GR" b="1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C82604E1-4B7E-463F-882B-41FB1F1DB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Μετά Την Επιλογή Φοιτητή Για Κινητικότητα Σπουδών</a:t>
            </a:r>
          </a:p>
        </p:txBody>
      </p:sp>
    </p:spTree>
    <p:extLst>
      <p:ext uri="{BB962C8B-B14F-4D97-AF65-F5344CB8AC3E}">
        <p14:creationId xmlns:p14="http://schemas.microsoft.com/office/powerpoint/2010/main" val="22212284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Μικτή - Βραχυχρόνια 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</a:t>
            </a:r>
            <a:endParaRPr lang="el-GR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22">
            <a:extLst>
              <a:ext uri="{FF2B5EF4-FFF2-40B4-BE49-F238E27FC236}">
                <a16:creationId xmlns:a16="http://schemas.microsoft.com/office/drawing/2014/main" id="{31237906-41C1-4993-842B-54D48BDBDA8C}"/>
              </a:ext>
            </a:extLst>
          </p:cNvPr>
          <p:cNvSpPr txBox="1"/>
          <p:nvPr/>
        </p:nvSpPr>
        <p:spPr>
          <a:xfrm>
            <a:off x="4302377" y="3206862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CF1C91E0-286B-489A-B803-0CFDFF403B7C}"/>
              </a:ext>
            </a:extLst>
          </p:cNvPr>
          <p:cNvSpPr/>
          <p:nvPr/>
        </p:nvSpPr>
        <p:spPr>
          <a:xfrm>
            <a:off x="1636251" y="2519912"/>
            <a:ext cx="8984211" cy="4082224"/>
          </a:xfrm>
          <a:custGeom>
            <a:avLst/>
            <a:gdLst/>
            <a:ahLst/>
            <a:cxnLst/>
            <a:rect l="l" t="t" r="r" b="b"/>
            <a:pathLst>
              <a:path w="2342659" h="857492">
                <a:moveTo>
                  <a:pt x="16594" y="0"/>
                </a:moveTo>
                <a:lnTo>
                  <a:pt x="2326064" y="0"/>
                </a:lnTo>
                <a:cubicBezTo>
                  <a:pt x="2335229" y="0"/>
                  <a:pt x="2342659" y="7430"/>
                  <a:pt x="2342659" y="16594"/>
                </a:cubicBezTo>
                <a:lnTo>
                  <a:pt x="2342659" y="840898"/>
                </a:lnTo>
                <a:cubicBezTo>
                  <a:pt x="2342659" y="845299"/>
                  <a:pt x="2340910" y="849520"/>
                  <a:pt x="2337798" y="852632"/>
                </a:cubicBezTo>
                <a:cubicBezTo>
                  <a:pt x="2334686" y="855744"/>
                  <a:pt x="2330465" y="857492"/>
                  <a:pt x="2326064" y="857492"/>
                </a:cubicBezTo>
                <a:lnTo>
                  <a:pt x="16594" y="857492"/>
                </a:lnTo>
                <a:cubicBezTo>
                  <a:pt x="7430" y="857492"/>
                  <a:pt x="0" y="850063"/>
                  <a:pt x="0" y="840898"/>
                </a:cubicBezTo>
                <a:lnTo>
                  <a:pt x="0" y="16594"/>
                </a:lnTo>
                <a:cubicBezTo>
                  <a:pt x="0" y="7430"/>
                  <a:pt x="7430" y="0"/>
                  <a:pt x="16594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/>
          <a:lstStyle/>
          <a:p>
            <a:endParaRPr lang="el-GR" dirty="0"/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CB9F3C9-357C-4434-9351-E42F03EBB0FB}"/>
              </a:ext>
            </a:extLst>
          </p:cNvPr>
          <p:cNvSpPr/>
          <p:nvPr/>
        </p:nvSpPr>
        <p:spPr>
          <a:xfrm>
            <a:off x="2098294" y="2631818"/>
            <a:ext cx="799541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u="sng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Blended</a:t>
            </a:r>
            <a:r>
              <a:rPr lang="el-GR" sz="28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b="1" u="sng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Intensive</a:t>
            </a:r>
            <a:r>
              <a:rPr lang="el-GR" sz="28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b="1" u="sng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Programmes</a:t>
            </a:r>
            <a:r>
              <a:rPr lang="el-GR" sz="28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(BIP) </a:t>
            </a:r>
            <a:endParaRPr lang="en-US" sz="2800" b="1" u="sng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Σύντομα εντατικά προγράμματα σπουδών με διεθνή συμμετοχή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(5 ημέρες ελάχιστο)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Συνδυάζουν διαδικτυακή εκπαίδευση και σύντομη φυσική κινητικότητα στο εξωτερικό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Υλοποιούνται από τουλάχιστον 3 πανεπιστήμια από διαφορετικές χώρες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Παρέχουν τουλάχιστον 3 ECTS πιστωτικές μονάδες</a:t>
            </a: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l-GR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Επιχορήγηση 79 ευρώ/ημέρα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692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860776" y="147197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Μικτή - βραχυχρόνια κινητικότητα</a:t>
            </a:r>
            <a:endParaRPr lang="el-GR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201525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22">
            <a:extLst>
              <a:ext uri="{FF2B5EF4-FFF2-40B4-BE49-F238E27FC236}">
                <a16:creationId xmlns:a16="http://schemas.microsoft.com/office/drawing/2014/main" id="{31237906-41C1-4993-842B-54D48BDBDA8C}"/>
              </a:ext>
            </a:extLst>
          </p:cNvPr>
          <p:cNvSpPr txBox="1"/>
          <p:nvPr/>
        </p:nvSpPr>
        <p:spPr>
          <a:xfrm>
            <a:off x="4302377" y="3206862"/>
            <a:ext cx="7185357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Υποτροφία;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CF1C91E0-286B-489A-B803-0CFDFF403B7C}"/>
              </a:ext>
            </a:extLst>
          </p:cNvPr>
          <p:cNvSpPr/>
          <p:nvPr/>
        </p:nvSpPr>
        <p:spPr>
          <a:xfrm>
            <a:off x="1860776" y="2570474"/>
            <a:ext cx="8772659" cy="3698351"/>
          </a:xfrm>
          <a:custGeom>
            <a:avLst/>
            <a:gdLst/>
            <a:ahLst/>
            <a:cxnLst/>
            <a:rect l="l" t="t" r="r" b="b"/>
            <a:pathLst>
              <a:path w="2342659" h="857492">
                <a:moveTo>
                  <a:pt x="16594" y="0"/>
                </a:moveTo>
                <a:lnTo>
                  <a:pt x="2326064" y="0"/>
                </a:lnTo>
                <a:cubicBezTo>
                  <a:pt x="2335229" y="0"/>
                  <a:pt x="2342659" y="7430"/>
                  <a:pt x="2342659" y="16594"/>
                </a:cubicBezTo>
                <a:lnTo>
                  <a:pt x="2342659" y="840898"/>
                </a:lnTo>
                <a:cubicBezTo>
                  <a:pt x="2342659" y="845299"/>
                  <a:pt x="2340910" y="849520"/>
                  <a:pt x="2337798" y="852632"/>
                </a:cubicBezTo>
                <a:cubicBezTo>
                  <a:pt x="2334686" y="855744"/>
                  <a:pt x="2330465" y="857492"/>
                  <a:pt x="2326064" y="857492"/>
                </a:cubicBezTo>
                <a:lnTo>
                  <a:pt x="16594" y="857492"/>
                </a:lnTo>
                <a:cubicBezTo>
                  <a:pt x="7430" y="857492"/>
                  <a:pt x="0" y="850063"/>
                  <a:pt x="0" y="840898"/>
                </a:cubicBezTo>
                <a:lnTo>
                  <a:pt x="0" y="16594"/>
                </a:lnTo>
                <a:cubicBezTo>
                  <a:pt x="0" y="7430"/>
                  <a:pt x="7430" y="0"/>
                  <a:pt x="16594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0" name="TextBox 22">
            <a:extLst>
              <a:ext uri="{FF2B5EF4-FFF2-40B4-BE49-F238E27FC236}">
                <a16:creationId xmlns:a16="http://schemas.microsoft.com/office/drawing/2014/main" id="{38CF91FB-EB85-4170-AD6C-AB8897ECAB71}"/>
              </a:ext>
            </a:extLst>
          </p:cNvPr>
          <p:cNvSpPr txBox="1"/>
          <p:nvPr/>
        </p:nvSpPr>
        <p:spPr>
          <a:xfrm>
            <a:off x="2135560" y="2914055"/>
            <a:ext cx="718535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Πού ανακοινώνονται τα BIP;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11" name="TextBox 22">
            <a:extLst>
              <a:ext uri="{FF2B5EF4-FFF2-40B4-BE49-F238E27FC236}">
                <a16:creationId xmlns:a16="http://schemas.microsoft.com/office/drawing/2014/main" id="{9225B3BE-81C8-4DEE-A919-F1ADF62E98D8}"/>
              </a:ext>
            </a:extLst>
          </p:cNvPr>
          <p:cNvSpPr txBox="1"/>
          <p:nvPr/>
        </p:nvSpPr>
        <p:spPr>
          <a:xfrm>
            <a:off x="2676188" y="3337152"/>
            <a:ext cx="7655036" cy="26622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κάθε πρόγραμμα BIP δημοσιεύεται ξεχωριστή πρόσκληση συμμετοχής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ανακοινώσεις αναρτώνται: στην ιστοσελίδα του Τμήματος σας και στην ιστοσελίδα του </a:t>
            </a:r>
            <a:r>
              <a:rPr lang="el-GR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Office του Πανεπιστημίου: 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 action="ppaction://hlinkfile"/>
              </a:rPr>
              <a:t>erasmus.duth.gr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l-GR" sz="2800" b="1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70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E9F36F8-F609-4FEC-B9FE-129D7E91F137}"/>
              </a:ext>
            </a:extLst>
          </p:cNvPr>
          <p:cNvSpPr txBox="1"/>
          <p:nvPr/>
        </p:nvSpPr>
        <p:spPr>
          <a:xfrm>
            <a:off x="878114" y="1859561"/>
            <a:ext cx="1043577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Aft>
                <a:spcPts val="600"/>
              </a:spcAft>
            </a:pPr>
            <a:r>
              <a:rPr 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US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 </a:t>
            </a: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είναι απλώς</a:t>
            </a:r>
            <a:r>
              <a:rPr lang="en-US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μια περίοδος σπουδών ή πρακτικής στο εξωτερικό.</a:t>
            </a:r>
            <a:r>
              <a:rPr lang="en-US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Είναι μια εμπειρία που σας βοηθά να γνωρίσετε καλύτερα τον κόσμο - και τον εαυτό σας. </a:t>
            </a:r>
          </a:p>
          <a:p>
            <a:pPr lvl="0" algn="just" eaLnBrk="0" fontAlgn="base" hangingPunct="0">
              <a:spcAft>
                <a:spcPts val="600"/>
              </a:spcAft>
            </a:pP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είναι μόνο τα ECTS. Είναι η εμπειρία που σας αλλάζει. </a:t>
            </a:r>
          </a:p>
          <a:p>
            <a:pPr lvl="0" algn="just" eaLnBrk="0" fontAlgn="base" hangingPunct="0">
              <a:spcAft>
                <a:spcPts val="600"/>
              </a:spcAft>
            </a:pPr>
            <a:r>
              <a:rPr lang="el-GR" altLang="el-GR" sz="2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Δεν είναι μόνο ένα εξάμηνο στο εξωτερικό. Είναι μια ζωή σε ένα εξάμηνο.</a:t>
            </a:r>
            <a:endParaRPr lang="el-GR" sz="2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27075" lvl="0" eaLnBrk="0" fontAlgn="base" hangingPunct="0">
              <a:spcBef>
                <a:spcPts val="600"/>
              </a:spcBef>
              <a:spcAft>
                <a:spcPct val="0"/>
              </a:spcAft>
            </a:pPr>
            <a:r>
              <a:rPr lang="el-GR" altLang="el-GR" sz="2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Οι φοιτητές που βίωσαν το Erasmus αναφέρουν συγκεκριμένα ότι βίωσαν: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Αυξημένη προσαρμοστικότητα &amp; αυτονομία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Αλλαγή στον τρόπο σκέψης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Διεθνή προσανατολισμό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Επαναπροσδιορισμό της ταυτότητάς τους</a:t>
            </a:r>
          </a:p>
          <a:p>
            <a:pPr marL="1433513" lvl="0" indent="-1873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16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Nada &amp; </a:t>
            </a: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Legutko</a:t>
            </a: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(2022)</a:t>
            </a:r>
            <a:endParaRPr lang="el-GR" altLang="el-GR" sz="1200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9C3CC22-8027-41F0-9087-5021F5A26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32321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59596" y="1628800"/>
            <a:ext cx="7200800" cy="72008"/>
          </a:xfrm>
        </p:spPr>
        <p:txBody>
          <a:bodyPr>
            <a:normAutofit fontScale="90000"/>
          </a:bodyPr>
          <a:lstStyle/>
          <a:p>
            <a:br>
              <a:rPr lang="el-GR" sz="4000" dirty="0"/>
            </a:br>
            <a:endParaRPr lang="el-GR" sz="4000" dirty="0"/>
          </a:p>
        </p:txBody>
      </p:sp>
      <p:pic>
        <p:nvPicPr>
          <p:cNvPr id="1026" name="Picture 2" descr="EU flag-Erasmus+_vect_PO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140" y="6075064"/>
            <a:ext cx="228561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Εικόνα 18">
            <a:extLst>
              <a:ext uri="{FF2B5EF4-FFF2-40B4-BE49-F238E27FC236}">
                <a16:creationId xmlns:a16="http://schemas.microsoft.com/office/drawing/2014/main" id="{AA4C0563-4D41-424B-AFCE-065FF3BA1D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9896" y="5654968"/>
            <a:ext cx="1082040" cy="954741"/>
          </a:xfrm>
          <a:prstGeom prst="rect">
            <a:avLst/>
          </a:prstGeom>
        </p:spPr>
      </p:pic>
      <p:sp>
        <p:nvSpPr>
          <p:cNvPr id="10" name="TextBox 15">
            <a:extLst>
              <a:ext uri="{FF2B5EF4-FFF2-40B4-BE49-F238E27FC236}">
                <a16:creationId xmlns:a16="http://schemas.microsoft.com/office/drawing/2014/main" id="{BD7D190F-7DE4-4BE8-836E-52E2CA9AC432}"/>
              </a:ext>
            </a:extLst>
          </p:cNvPr>
          <p:cNvSpPr txBox="1"/>
          <p:nvPr/>
        </p:nvSpPr>
        <p:spPr>
          <a:xfrm>
            <a:off x="3221458" y="756328"/>
            <a:ext cx="4990642" cy="13542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l-GR" sz="4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Ευχαριστούμε </a:t>
            </a:r>
          </a:p>
          <a:p>
            <a:pPr algn="ctr"/>
            <a:r>
              <a:rPr lang="el-GR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για την προσοχή σας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DM Sans Bold"/>
            </a:endParaRPr>
          </a:p>
        </p:txBody>
      </p:sp>
      <p:sp>
        <p:nvSpPr>
          <p:cNvPr id="11" name="Θέση περιεχομένου 2">
            <a:extLst>
              <a:ext uri="{FF2B5EF4-FFF2-40B4-BE49-F238E27FC236}">
                <a16:creationId xmlns:a16="http://schemas.microsoft.com/office/drawing/2014/main" id="{6BE1A673-1F98-4616-B269-AC74760B2178}"/>
              </a:ext>
            </a:extLst>
          </p:cNvPr>
          <p:cNvSpPr txBox="1">
            <a:spLocks/>
          </p:cNvSpPr>
          <p:nvPr/>
        </p:nvSpPr>
        <p:spPr>
          <a:xfrm>
            <a:off x="1925053" y="2520282"/>
            <a:ext cx="3791726" cy="2859866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300"/>
              </a:spcBef>
              <a:buFont typeface="Arial" pitchFamily="34" charset="0"/>
              <a:buNone/>
            </a:pP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Δημοκρίτειο Πανεπιστήμιο Θράκης </a:t>
            </a:r>
          </a:p>
          <a:p>
            <a:pPr marL="0" indent="0">
              <a:lnSpc>
                <a:spcPct val="120000"/>
              </a:lnSpc>
              <a:spcBef>
                <a:spcPts val="300"/>
              </a:spcBef>
              <a:buFont typeface="Arial" pitchFamily="34" charset="0"/>
              <a:buNone/>
            </a:pP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Τμήμα Διεθνών Σχέσεων/Erasmus</a:t>
            </a: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b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Κτίριο Διοίκησης, Πανεπιστημιούπολη</a:t>
            </a:r>
            <a:b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1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691 00 Κομοτηνή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17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l-GR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Κομοτηνή Τηλέφωνο: </a:t>
            </a:r>
            <a:r>
              <a:rPr lang="en-US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+30 25310 </a:t>
            </a:r>
            <a:r>
              <a:rPr lang="el-GR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39086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1700" b="1" dirty="0">
              <a:solidFill>
                <a:schemeClr val="bg1"/>
              </a:solidFill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l-GR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Web</a:t>
            </a:r>
            <a:r>
              <a:rPr lang="el-GR" sz="17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7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erasmus.duth.gr</a:t>
            </a:r>
            <a:endParaRPr lang="el-GR" sz="1300" b="1" dirty="0"/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1CBA0A52-9BEE-4CD2-BBBA-A3D6573E0BD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946" y="2593854"/>
            <a:ext cx="370313" cy="370313"/>
          </a:xfrm>
          <a:prstGeom prst="rect">
            <a:avLst/>
          </a:prstGeom>
        </p:spPr>
      </p:pic>
      <p:pic>
        <p:nvPicPr>
          <p:cNvPr id="14" name="Εικόνα 13">
            <a:extLst>
              <a:ext uri="{FF2B5EF4-FFF2-40B4-BE49-F238E27FC236}">
                <a16:creationId xmlns:a16="http://schemas.microsoft.com/office/drawing/2014/main" id="{AE2090AD-772B-4F29-8C0B-5B6F8548A8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293" y="4038129"/>
            <a:ext cx="352966" cy="352966"/>
          </a:xfrm>
          <a:prstGeom prst="rect">
            <a:avLst/>
          </a:prstGeom>
        </p:spPr>
      </p:pic>
      <p:pic>
        <p:nvPicPr>
          <p:cNvPr id="15" name="Εικόνα 14">
            <a:extLst>
              <a:ext uri="{FF2B5EF4-FFF2-40B4-BE49-F238E27FC236}">
                <a16:creationId xmlns:a16="http://schemas.microsoft.com/office/drawing/2014/main" id="{691BA922-6C1F-4E58-87D3-63C01ED2FCA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946" y="4983762"/>
            <a:ext cx="352966" cy="352966"/>
          </a:xfrm>
          <a:prstGeom prst="rect">
            <a:avLst/>
          </a:prstGeom>
        </p:spPr>
      </p:pic>
      <p:pic>
        <p:nvPicPr>
          <p:cNvPr id="16" name="Picture 4" descr="Facebook - Log In or Sign Up">
            <a:extLst>
              <a:ext uri="{FF2B5EF4-FFF2-40B4-BE49-F238E27FC236}">
                <a16:creationId xmlns:a16="http://schemas.microsoft.com/office/drawing/2014/main" id="{E1E7773D-8DCE-4F2F-9012-D74BBCAE4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1198" y="2671071"/>
            <a:ext cx="545334" cy="54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Ορθογώνιο 17">
            <a:extLst>
              <a:ext uri="{FF2B5EF4-FFF2-40B4-BE49-F238E27FC236}">
                <a16:creationId xmlns:a16="http://schemas.microsoft.com/office/drawing/2014/main" id="{9486D6FB-6DE2-409D-BDD0-3300AA5F3379}"/>
              </a:ext>
            </a:extLst>
          </p:cNvPr>
          <p:cNvSpPr/>
          <p:nvPr/>
        </p:nvSpPr>
        <p:spPr>
          <a:xfrm>
            <a:off x="7989359" y="3293749"/>
            <a:ext cx="276901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facebook.com/</a:t>
            </a:r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erasmus.duth</a:t>
            </a:r>
            <a:endParaRPr lang="el-GR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" name="Εικόνα 19">
            <a:extLst>
              <a:ext uri="{FF2B5EF4-FFF2-40B4-BE49-F238E27FC236}">
                <a16:creationId xmlns:a16="http://schemas.microsoft.com/office/drawing/2014/main" id="{C380DA0D-39C6-4F84-A131-FC86619782B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2299" y="3892561"/>
            <a:ext cx="823284" cy="823284"/>
          </a:xfrm>
          <a:prstGeom prst="rect">
            <a:avLst/>
          </a:prstGeom>
        </p:spPr>
      </p:pic>
      <p:sp>
        <p:nvSpPr>
          <p:cNvPr id="21" name="Ορθογώνιο 20">
            <a:extLst>
              <a:ext uri="{FF2B5EF4-FFF2-40B4-BE49-F238E27FC236}">
                <a16:creationId xmlns:a16="http://schemas.microsoft.com/office/drawing/2014/main" id="{A10871B2-155C-4C8E-AE97-35F594D6B834}"/>
              </a:ext>
            </a:extLst>
          </p:cNvPr>
          <p:cNvSpPr/>
          <p:nvPr/>
        </p:nvSpPr>
        <p:spPr>
          <a:xfrm>
            <a:off x="8211243" y="4645208"/>
            <a:ext cx="132809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erasmusduth</a:t>
            </a:r>
            <a:endParaRPr lang="el-GR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A971848-186A-4EDA-AE63-34CFED14E35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415" y="3892561"/>
            <a:ext cx="823284" cy="823284"/>
          </a:xfrm>
          <a:prstGeom prst="rect">
            <a:avLst/>
          </a:prstGeom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903985DB-8C55-4195-B0A2-BAA4BDE3B814}"/>
              </a:ext>
            </a:extLst>
          </p:cNvPr>
          <p:cNvSpPr/>
          <p:nvPr/>
        </p:nvSpPr>
        <p:spPr>
          <a:xfrm>
            <a:off x="9716376" y="4637549"/>
            <a:ext cx="104199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esn.duth</a:t>
            </a:r>
            <a:endParaRPr lang="el-GR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50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2115972" y="2192357"/>
            <a:ext cx="7797113" cy="4381408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None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</a:t>
            </a:r>
            <a:r>
              <a:rPr lang="en-GB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Erasmus+ </a:t>
            </a:r>
            <a:endParaRPr lang="el-GR" altLang="el-GR" sz="2600" b="1" dirty="0">
              <a:solidFill>
                <a:srgbClr val="073E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39750" lv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31B6FD"/>
              </a:buClr>
              <a:buNone/>
            </a:pPr>
            <a:r>
              <a:rPr 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στοχεύει να συμβάλει στην προσωπική ανάπτυξη, την ενίσχυση των δεξιοτήτων και της </a:t>
            </a:r>
            <a:r>
              <a:rPr lang="el-GR" sz="2600" b="1" dirty="0" err="1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απασχολησιμότητας</a:t>
            </a:r>
            <a:r>
              <a:rPr 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των συμμετεχόντων</a:t>
            </a:r>
            <a:endParaRPr lang="el-GR" altLang="el-GR" sz="2600" b="1" dirty="0">
              <a:solidFill>
                <a:srgbClr val="073E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39750" lvl="0" indent="0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None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δίνει τη δυνατότητα σε φοιτητές και φοιτήτριες να μετακινηθούν σε μια άλλη χώρα για:</a:t>
            </a:r>
          </a:p>
          <a:p>
            <a:pPr marL="0" lvl="0" indent="0"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None/>
            </a:pPr>
            <a:endParaRPr lang="el-GR" altLang="el-GR" sz="2600" b="1" dirty="0">
              <a:solidFill>
                <a:srgbClr val="073E87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να διανύσουν</a:t>
            </a:r>
            <a:r>
              <a:rPr lang="en-US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ένα εξάμηνο των 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σπουδών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τους 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Clr>
                <a:srgbClr val="31B6FD"/>
              </a:buClr>
              <a:buNone/>
            </a:pPr>
            <a:r>
              <a:rPr lang="el-GR" altLang="el-GR" sz="2600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ή/και</a:t>
            </a:r>
          </a:p>
          <a:p>
            <a:pPr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να κάνουν 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πρακτική άσκηση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2-3 μηνών</a:t>
            </a:r>
          </a:p>
          <a:p>
            <a:pPr marL="0" indent="0" algn="ctr">
              <a:lnSpc>
                <a:spcPct val="120000"/>
              </a:lnSpc>
              <a:spcBef>
                <a:spcPts val="400"/>
              </a:spcBef>
              <a:spcAft>
                <a:spcPts val="400"/>
              </a:spcAft>
              <a:buClr>
                <a:srgbClr val="31B6FD"/>
              </a:buClr>
              <a:buNone/>
            </a:pPr>
            <a:r>
              <a:rPr lang="el-GR" altLang="el-GR" sz="2600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ή/και</a:t>
            </a:r>
          </a:p>
          <a:p>
            <a:pPr lvl="0" algn="ctr">
              <a:lnSpc>
                <a:spcPct val="120000"/>
              </a:lnSpc>
              <a:spcBef>
                <a:spcPts val="0"/>
              </a:spcBef>
              <a:buClr>
                <a:srgbClr val="31B6FD"/>
              </a:buClr>
              <a:buFont typeface="Wingdings" panose="05000000000000000000" pitchFamily="2" charset="2"/>
              <a:buChar char="Ø"/>
            </a:pP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να κάνουν μια 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βραχυχρόνια κινητικότητα (</a:t>
            </a:r>
            <a:r>
              <a:rPr lang="en-US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BIP)</a:t>
            </a:r>
            <a:r>
              <a:rPr lang="el-GR" altLang="el-GR" sz="2600" b="1" u="sng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5-10 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ημερών σε συνδυασμό με </a:t>
            </a:r>
            <a:r>
              <a:rPr lang="en-US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 </a:t>
            </a:r>
            <a:r>
              <a:rPr lang="el-GR" altLang="el-GR" sz="2600" b="1" dirty="0">
                <a:solidFill>
                  <a:srgbClr val="073E87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δραστηριότητα </a:t>
            </a:r>
            <a:endParaRPr lang="el-GR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Aft>
                <a:spcPts val="600"/>
              </a:spcAft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Ευκαιρίες Κινητικότητας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73A56FD6-A034-47EF-9EED-4E8EF78AB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34268" y="5998732"/>
            <a:ext cx="760908" cy="66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91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801954" y="2675644"/>
            <a:ext cx="7530305" cy="1552839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8A6A3F28-E9BF-4A1A-8AC1-293C939292E4}"/>
              </a:ext>
            </a:extLst>
          </p:cNvPr>
          <p:cNvGrpSpPr/>
          <p:nvPr/>
        </p:nvGrpSpPr>
        <p:grpSpPr>
          <a:xfrm>
            <a:off x="3801955" y="4552757"/>
            <a:ext cx="7530304" cy="1867574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96FB3D92-5D68-43CB-8A41-E875D9F6F266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3" name="TextBox 8">
              <a:extLst>
                <a:ext uri="{FF2B5EF4-FFF2-40B4-BE49-F238E27FC236}">
                  <a16:creationId xmlns:a16="http://schemas.microsoft.com/office/drawing/2014/main" id="{D9E4C06E-F020-495B-91FD-B79863F6627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grpSp>
        <p:nvGrpSpPr>
          <p:cNvPr id="14" name="Group 14">
            <a:extLst>
              <a:ext uri="{FF2B5EF4-FFF2-40B4-BE49-F238E27FC236}">
                <a16:creationId xmlns:a16="http://schemas.microsoft.com/office/drawing/2014/main" id="{3F614176-3DBA-4476-9DD2-65237CFFDB97}"/>
              </a:ext>
            </a:extLst>
          </p:cNvPr>
          <p:cNvGrpSpPr/>
          <p:nvPr/>
        </p:nvGrpSpPr>
        <p:grpSpPr>
          <a:xfrm>
            <a:off x="2011992" y="2844029"/>
            <a:ext cx="3318989" cy="1169942"/>
            <a:chOff x="0" y="0"/>
            <a:chExt cx="1003898" cy="406400"/>
          </a:xfrm>
          <a:solidFill>
            <a:schemeClr val="bg2">
              <a:lumMod val="75000"/>
            </a:schemeClr>
          </a:solidFill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D9073C4A-6F9D-4A65-8C4F-CC15FD885432}"/>
                </a:ext>
              </a:extLst>
            </p:cNvPr>
            <p:cNvSpPr/>
            <p:nvPr/>
          </p:nvSpPr>
          <p:spPr>
            <a:xfrm>
              <a:off x="0" y="0"/>
              <a:ext cx="1003898" cy="406400"/>
            </a:xfrm>
            <a:custGeom>
              <a:avLst/>
              <a:gdLst/>
              <a:ahLst/>
              <a:cxnLst/>
              <a:rect l="l" t="t" r="r" b="b"/>
              <a:pathLst>
                <a:path w="1003898" h="406400">
                  <a:moveTo>
                    <a:pt x="0" y="0"/>
                  </a:moveTo>
                  <a:lnTo>
                    <a:pt x="800698" y="0"/>
                  </a:lnTo>
                  <a:lnTo>
                    <a:pt x="1003898" y="203200"/>
                  </a:lnTo>
                  <a:lnTo>
                    <a:pt x="800698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</p:sp>
        <p:sp>
          <p:nvSpPr>
            <p:cNvPr id="16" name="TextBox 16">
              <a:extLst>
                <a:ext uri="{FF2B5EF4-FFF2-40B4-BE49-F238E27FC236}">
                  <a16:creationId xmlns:a16="http://schemas.microsoft.com/office/drawing/2014/main" id="{86230A60-C11A-47D7-99E8-E3BA21F83EE8}"/>
                </a:ext>
              </a:extLst>
            </p:cNvPr>
            <p:cNvSpPr txBox="1"/>
            <p:nvPr/>
          </p:nvSpPr>
          <p:spPr>
            <a:xfrm>
              <a:off x="177800" y="28575"/>
              <a:ext cx="749898" cy="3778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66"/>
                </a:lnSpc>
              </a:pPr>
              <a:endParaRPr/>
            </a:p>
          </p:txBody>
        </p:sp>
      </p:grpSp>
      <p:sp>
        <p:nvSpPr>
          <p:cNvPr id="17" name="TextBox 17">
            <a:extLst>
              <a:ext uri="{FF2B5EF4-FFF2-40B4-BE49-F238E27FC236}">
                <a16:creationId xmlns:a16="http://schemas.microsoft.com/office/drawing/2014/main" id="{6BA0B422-0F79-4151-B220-E134C74E8A7E}"/>
              </a:ext>
            </a:extLst>
          </p:cNvPr>
          <p:cNvSpPr txBox="1"/>
          <p:nvPr/>
        </p:nvSpPr>
        <p:spPr>
          <a:xfrm>
            <a:off x="5151430" y="4586361"/>
            <a:ext cx="6093218" cy="18003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Φυσική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πα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ρουσί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α (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ελάχιστο 5 μέρες) 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με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συνδυασμένη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διαδικτυακή δραστηριότητα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 Medium"/>
            </a:endParaRPr>
          </a:p>
          <a:p>
            <a:pPr marL="457200" indent="-457200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Blended Intensive 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Programmes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(BIPs) </a:t>
            </a:r>
          </a:p>
          <a:p>
            <a:pPr marL="457200" lvl="0" indent="-457200">
              <a:lnSpc>
                <a:spcPts val="2835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Τουλάχιστον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 Medium"/>
              </a:rPr>
              <a:t> 3 ECTS</a:t>
            </a:r>
          </a:p>
        </p:txBody>
      </p:sp>
      <p:grpSp>
        <p:nvGrpSpPr>
          <p:cNvPr id="18" name="Group 18">
            <a:extLst>
              <a:ext uri="{FF2B5EF4-FFF2-40B4-BE49-F238E27FC236}">
                <a16:creationId xmlns:a16="http://schemas.microsoft.com/office/drawing/2014/main" id="{18C2EC44-21E4-4345-B7A0-E3E4D07B343E}"/>
              </a:ext>
            </a:extLst>
          </p:cNvPr>
          <p:cNvGrpSpPr/>
          <p:nvPr/>
        </p:nvGrpSpPr>
        <p:grpSpPr>
          <a:xfrm>
            <a:off x="2084365" y="4971034"/>
            <a:ext cx="3318990" cy="1169942"/>
            <a:chOff x="0" y="0"/>
            <a:chExt cx="1003898" cy="406400"/>
          </a:xfrm>
          <a:solidFill>
            <a:schemeClr val="bg2">
              <a:lumMod val="75000"/>
            </a:schemeClr>
          </a:solidFill>
        </p:grpSpPr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26A87538-CE57-4DAE-8E44-0687F97CEF47}"/>
                </a:ext>
              </a:extLst>
            </p:cNvPr>
            <p:cNvSpPr/>
            <p:nvPr/>
          </p:nvSpPr>
          <p:spPr>
            <a:xfrm>
              <a:off x="0" y="0"/>
              <a:ext cx="1003898" cy="406400"/>
            </a:xfrm>
            <a:custGeom>
              <a:avLst/>
              <a:gdLst/>
              <a:ahLst/>
              <a:cxnLst/>
              <a:rect l="l" t="t" r="r" b="b"/>
              <a:pathLst>
                <a:path w="1003898" h="406400">
                  <a:moveTo>
                    <a:pt x="0" y="0"/>
                  </a:moveTo>
                  <a:lnTo>
                    <a:pt x="800698" y="0"/>
                  </a:lnTo>
                  <a:lnTo>
                    <a:pt x="1003898" y="203200"/>
                  </a:lnTo>
                  <a:lnTo>
                    <a:pt x="800698" y="406400"/>
                  </a:lnTo>
                  <a:lnTo>
                    <a:pt x="0" y="406400"/>
                  </a:lnTo>
                  <a:lnTo>
                    <a:pt x="203200" y="203200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</p:sp>
        <p:sp>
          <p:nvSpPr>
            <p:cNvPr id="20" name="TextBox 20">
              <a:extLst>
                <a:ext uri="{FF2B5EF4-FFF2-40B4-BE49-F238E27FC236}">
                  <a16:creationId xmlns:a16="http://schemas.microsoft.com/office/drawing/2014/main" id="{4AB5DF9D-759F-463A-8962-A1C9DBEDB177}"/>
                </a:ext>
              </a:extLst>
            </p:cNvPr>
            <p:cNvSpPr txBox="1"/>
            <p:nvPr/>
          </p:nvSpPr>
          <p:spPr>
            <a:xfrm>
              <a:off x="177800" y="28575"/>
              <a:ext cx="749898" cy="377825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266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5151430" y="2832206"/>
            <a:ext cx="4325614" cy="107721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Φυσι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κ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ή παρ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ο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υσί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α </a:t>
            </a:r>
          </a:p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Διά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ρ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κει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α: 1 εξάμηνο</a:t>
            </a:r>
          </a:p>
          <a:p>
            <a:pPr marL="457200" lvl="0" indent="-457200" algn="just">
              <a:lnSpc>
                <a:spcPts val="2835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30 ECTS/ </a:t>
            </a:r>
            <a:r>
              <a:rPr lang="en-US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Εξάμηνο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 </a:t>
            </a:r>
          </a:p>
        </p:txBody>
      </p:sp>
      <p:sp>
        <p:nvSpPr>
          <p:cNvPr id="22" name="TextBox 23">
            <a:extLst>
              <a:ext uri="{FF2B5EF4-FFF2-40B4-BE49-F238E27FC236}">
                <a16:creationId xmlns:a16="http://schemas.microsoft.com/office/drawing/2014/main" id="{D49CEC68-49FE-4F50-997C-0F3E8983892B}"/>
              </a:ext>
            </a:extLst>
          </p:cNvPr>
          <p:cNvSpPr txBox="1"/>
          <p:nvPr/>
        </p:nvSpPr>
        <p:spPr>
          <a:xfrm>
            <a:off x="2690685" y="3054819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Μακ</a:t>
            </a: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ρ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</a:t>
            </a: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  <p:sp>
        <p:nvSpPr>
          <p:cNvPr id="23" name="TextBox 24">
            <a:extLst>
              <a:ext uri="{FF2B5EF4-FFF2-40B4-BE49-F238E27FC236}">
                <a16:creationId xmlns:a16="http://schemas.microsoft.com/office/drawing/2014/main" id="{21C93E0A-65C4-4165-94A6-7EC7CD0C2415}"/>
              </a:ext>
            </a:extLst>
          </p:cNvPr>
          <p:cNvSpPr txBox="1"/>
          <p:nvPr/>
        </p:nvSpPr>
        <p:spPr>
          <a:xfrm>
            <a:off x="2851742" y="5149194"/>
            <a:ext cx="2479239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914"/>
              </a:lnSpc>
            </a:pP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Βρ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αχυχρόνια</a:t>
            </a:r>
          </a:p>
          <a:p>
            <a:pPr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3126716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19357" y="2852654"/>
            <a:ext cx="7927403" cy="1552839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15" name="Freeform 15">
            <a:extLst>
              <a:ext uri="{FF2B5EF4-FFF2-40B4-BE49-F238E27FC236}">
                <a16:creationId xmlns:a16="http://schemas.microsoft.com/office/drawing/2014/main" id="{D9073C4A-6F9D-4A65-8C4F-CC15FD885432}"/>
              </a:ext>
            </a:extLst>
          </p:cNvPr>
          <p:cNvSpPr/>
          <p:nvPr/>
        </p:nvSpPr>
        <p:spPr>
          <a:xfrm>
            <a:off x="375781" y="2824337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159734" y="3227271"/>
            <a:ext cx="1936266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Ποιοι;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2" name="TextBox 23">
            <a:extLst>
              <a:ext uri="{FF2B5EF4-FFF2-40B4-BE49-F238E27FC236}">
                <a16:creationId xmlns:a16="http://schemas.microsoft.com/office/drawing/2014/main" id="{D49CEC68-49FE-4F50-997C-0F3E8983892B}"/>
              </a:ext>
            </a:extLst>
          </p:cNvPr>
          <p:cNvSpPr txBox="1"/>
          <p:nvPr/>
        </p:nvSpPr>
        <p:spPr>
          <a:xfrm>
            <a:off x="948537" y="3053112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6297479" y="3227607"/>
            <a:ext cx="5025081" cy="718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Ενεργοί φοιτητές και από τους τρεις κύκλους σπουδών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grpSp>
        <p:nvGrpSpPr>
          <p:cNvPr id="25" name="Group 3">
            <a:extLst>
              <a:ext uri="{FF2B5EF4-FFF2-40B4-BE49-F238E27FC236}">
                <a16:creationId xmlns:a16="http://schemas.microsoft.com/office/drawing/2014/main" id="{0B2D2BC2-D55E-471E-A880-1A360495512B}"/>
              </a:ext>
            </a:extLst>
          </p:cNvPr>
          <p:cNvGrpSpPr/>
          <p:nvPr/>
        </p:nvGrpSpPr>
        <p:grpSpPr>
          <a:xfrm>
            <a:off x="3915238" y="4628267"/>
            <a:ext cx="7927403" cy="1552839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26" name="Freeform 4">
              <a:extLst>
                <a:ext uri="{FF2B5EF4-FFF2-40B4-BE49-F238E27FC236}">
                  <a16:creationId xmlns:a16="http://schemas.microsoft.com/office/drawing/2014/main" id="{C7C0C67C-9175-435F-8BF3-A3918154E1E9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27" name="TextBox 5">
              <a:extLst>
                <a:ext uri="{FF2B5EF4-FFF2-40B4-BE49-F238E27FC236}">
                  <a16:creationId xmlns:a16="http://schemas.microsoft.com/office/drawing/2014/main" id="{6B734804-4ECE-42F4-91C1-C70BD134565F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8" name="TextBox 22">
            <a:extLst>
              <a:ext uri="{FF2B5EF4-FFF2-40B4-BE49-F238E27FC236}">
                <a16:creationId xmlns:a16="http://schemas.microsoft.com/office/drawing/2014/main" id="{EAE8D97A-1984-4063-B6FB-7D7701EF7DD0}"/>
              </a:ext>
            </a:extLst>
          </p:cNvPr>
          <p:cNvSpPr txBox="1"/>
          <p:nvPr/>
        </p:nvSpPr>
        <p:spPr>
          <a:xfrm>
            <a:off x="4138225" y="4963839"/>
            <a:ext cx="1936266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Πότε;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9" name="TextBox 22">
            <a:extLst>
              <a:ext uri="{FF2B5EF4-FFF2-40B4-BE49-F238E27FC236}">
                <a16:creationId xmlns:a16="http://schemas.microsoft.com/office/drawing/2014/main" id="{D7DB1E60-41A2-4864-9A73-14E475E4E541}"/>
              </a:ext>
            </a:extLst>
          </p:cNvPr>
          <p:cNvSpPr txBox="1"/>
          <p:nvPr/>
        </p:nvSpPr>
        <p:spPr>
          <a:xfrm>
            <a:off x="6297478" y="4977240"/>
            <a:ext cx="5025081" cy="7181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Από το πρώτο έτος </a:t>
            </a:r>
          </a:p>
          <a:p>
            <a:pPr algn="just">
              <a:lnSpc>
                <a:spcPts val="2835"/>
              </a:lnSpc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      (συνιστάται 3</a:t>
            </a:r>
            <a:r>
              <a:rPr lang="el-GR" sz="2800" spc="33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ο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 – 4</a:t>
            </a:r>
            <a:r>
              <a:rPr lang="el-GR" sz="2800" spc="33" baseline="30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ο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)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</p:spTree>
    <p:extLst>
      <p:ext uri="{BB962C8B-B14F-4D97-AF65-F5344CB8AC3E}">
        <p14:creationId xmlns:p14="http://schemas.microsoft.com/office/powerpoint/2010/main" val="307078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022283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198430" y="3249462"/>
            <a:ext cx="4009323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Πού μπορώ να πάω;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925135" y="3786690"/>
            <a:ext cx="6312069" cy="17813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lnSpc>
                <a:spcPts val="2340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Σε ένα από τα Πανεπιστήμια που συνεργάζεται το Τμήμα σου</a:t>
            </a:r>
          </a:p>
          <a:p>
            <a:pPr marL="457200" indent="-457200">
              <a:lnSpc>
                <a:spcPts val="2340"/>
              </a:lnSpc>
              <a:buFont typeface="Arial" panose="020B0604020202020204" pitchFamily="34" charset="0"/>
              <a:buChar char="•"/>
            </a:pPr>
            <a:endParaRPr lang="el-GR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DM Sans"/>
            </a:endParaRPr>
          </a:p>
          <a:p>
            <a:pPr marL="457200" indent="-457200">
              <a:lnSpc>
                <a:spcPts val="2340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Επιλέγεις ανάλογα με:</a:t>
            </a:r>
          </a:p>
          <a:p>
            <a:pPr marL="444500">
              <a:lnSpc>
                <a:spcPts val="2340"/>
              </a:lnSpc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τη γλώσσα που γνωρίζεις </a:t>
            </a:r>
          </a:p>
          <a:p>
            <a:pPr marL="444500">
              <a:lnSpc>
                <a:spcPts val="2340"/>
              </a:lnSpc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τα ακαδημαϊκά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σου ενδιαφέροντα</a:t>
            </a:r>
          </a:p>
        </p:txBody>
      </p:sp>
      <p:sp>
        <p:nvSpPr>
          <p:cNvPr id="14" name="Freeform 15">
            <a:extLst>
              <a:ext uri="{FF2B5EF4-FFF2-40B4-BE49-F238E27FC236}">
                <a16:creationId xmlns:a16="http://schemas.microsoft.com/office/drawing/2014/main" id="{C03C69F3-BF07-4C73-B4DA-644A31781FF8}"/>
              </a:ext>
            </a:extLst>
          </p:cNvPr>
          <p:cNvSpPr/>
          <p:nvPr/>
        </p:nvSpPr>
        <p:spPr>
          <a:xfrm>
            <a:off x="345239" y="2844028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E6306978-5FC2-4670-B96D-3822C8D28A47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06764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635232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43235" y="3180254"/>
            <a:ext cx="2771258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Πού θα μείνω;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737253" y="4022596"/>
            <a:ext cx="6915169" cy="2014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340"/>
              </a:lnSpc>
            </a:pP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σε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φοιτητική εστία  (εάν υπάρχει)</a:t>
            </a:r>
          </a:p>
          <a:p>
            <a:pPr>
              <a:lnSpc>
                <a:spcPts val="2340"/>
              </a:lnSpc>
            </a:pPr>
            <a:endParaRPr lang="el-GR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DM Sans"/>
            </a:endParaRPr>
          </a:p>
          <a:p>
            <a:pPr>
              <a:lnSpc>
                <a:spcPts val="2340"/>
              </a:lnSpc>
              <a:spcAft>
                <a:spcPts val="1200"/>
              </a:spcAft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 υ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ποστήριξη για εύρεση στέγασης:</a:t>
            </a:r>
          </a:p>
          <a:p>
            <a:pPr marL="715963" indent="-271463">
              <a:lnSpc>
                <a:spcPts val="234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από το Ίδρυμα Υποδοχής</a:t>
            </a:r>
          </a:p>
          <a:p>
            <a:pPr marL="715963" indent="-271463">
              <a:lnSpc>
                <a:spcPts val="2340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από το 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Erasmus Student Network (ESN) 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"/>
              </a:rPr>
              <a:t>   του Πανεπιστημίου Υποδοχής</a:t>
            </a:r>
          </a:p>
        </p:txBody>
      </p:sp>
      <p:sp>
        <p:nvSpPr>
          <p:cNvPr id="14" name="Freeform 15">
            <a:extLst>
              <a:ext uri="{FF2B5EF4-FFF2-40B4-BE49-F238E27FC236}">
                <a16:creationId xmlns:a16="http://schemas.microsoft.com/office/drawing/2014/main" id="{FC25D8FC-655E-4872-80EB-A63E15F69722}"/>
              </a:ext>
            </a:extLst>
          </p:cNvPr>
          <p:cNvSpPr/>
          <p:nvPr/>
        </p:nvSpPr>
        <p:spPr>
          <a:xfrm>
            <a:off x="345239" y="2844028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098E550E-39C4-4BAF-A97F-F3FD214C60D1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4160217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03410" cy="3733497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43234" y="3228041"/>
            <a:ext cx="305518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Σε ποια γλώσσα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; 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689446" y="3592115"/>
            <a:ext cx="7157315" cy="27392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Εξαρτάται από τη χώρα και το Πανεπιστήμιο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Ψάξε για πληροφορίες στο </a:t>
            </a:r>
            <a:r>
              <a:rPr lang="el-GR" sz="2800" spc="33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του Πανεπιστημίου που σε ενδιαφέρει ή συμβουλεύσου τον Συντονιστή Erasmus του Τμήματός σου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Ελάχιστο επίπεδο: Β1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6EBD6BB2-D5C4-4399-A66B-47607EA323FA}"/>
              </a:ext>
            </a:extLst>
          </p:cNvPr>
          <p:cNvSpPr/>
          <p:nvPr/>
        </p:nvSpPr>
        <p:spPr>
          <a:xfrm>
            <a:off x="345239" y="2844028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EC2CD46D-23E3-438A-9783-A9CE423B6401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213425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0" y="3013579"/>
            <a:ext cx="7903410" cy="3606203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272186" y="3229661"/>
            <a:ext cx="5886882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Θα χάσω το εξάμηνο στην Ελλάδα</a:t>
            </a:r>
            <a:r>
              <a:rPr lang="el-GR" sz="26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; </a:t>
            </a:r>
            <a:endParaRPr lang="en-US" sz="26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855661" y="3726682"/>
            <a:ext cx="6771480" cy="28931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l-GR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l-GR" sz="2800" b="1" u="sng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Όχι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αν το σχεδιάσεις προσεκτικά!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Πλήρης αναγνώριση περιόδου σπουδών 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 Learning Agreement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(Συμφωνία μάθησης) 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ECTS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(30 για ένα εξάμηνο)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Σχεδιασμός με τον Συντονιστή Τμήματος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2AE359AF-2DD7-4946-AB4C-E76056D313DD}"/>
              </a:ext>
            </a:extLst>
          </p:cNvPr>
          <p:cNvSpPr/>
          <p:nvPr/>
        </p:nvSpPr>
        <p:spPr>
          <a:xfrm>
            <a:off x="345240" y="2826727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14939958-DD63-4F87-B261-EA55448C4280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182413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1779305" y="548640"/>
            <a:ext cx="8470448" cy="1169941"/>
          </a:xfrm>
        </p:spPr>
        <p:txBody>
          <a:bodyPr>
            <a:noAutofit/>
          </a:bodyPr>
          <a:lstStyle/>
          <a:p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Κινητικότητα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Erasmus+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για </a:t>
            </a:r>
            <a:r>
              <a:rPr lang="el-GR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Σπουδές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5" y="6199211"/>
            <a:ext cx="2016225" cy="5756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3">
            <a:extLst>
              <a:ext uri="{FF2B5EF4-FFF2-40B4-BE49-F238E27FC236}">
                <a16:creationId xmlns:a16="http://schemas.microsoft.com/office/drawing/2014/main" id="{4C2BB368-B712-409F-A4BC-DB8971E756CA}"/>
              </a:ext>
            </a:extLst>
          </p:cNvPr>
          <p:cNvGrpSpPr/>
          <p:nvPr/>
        </p:nvGrpSpPr>
        <p:grpSpPr>
          <a:xfrm>
            <a:off x="3943351" y="2852654"/>
            <a:ext cx="7973430" cy="3698975"/>
            <a:chOff x="0" y="0"/>
            <a:chExt cx="2342659" cy="857492"/>
          </a:xfrm>
          <a:solidFill>
            <a:schemeClr val="bg2">
              <a:lumMod val="75000"/>
            </a:schemeClr>
          </a:solidFill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F31A9DBE-31DD-4475-8721-EBBF0F97B825}"/>
                </a:ext>
              </a:extLst>
            </p:cNvPr>
            <p:cNvSpPr/>
            <p:nvPr/>
          </p:nvSpPr>
          <p:spPr>
            <a:xfrm>
              <a:off x="0" y="0"/>
              <a:ext cx="2342659" cy="857492"/>
            </a:xfrm>
            <a:custGeom>
              <a:avLst/>
              <a:gdLst/>
              <a:ahLst/>
              <a:cxnLst/>
              <a:rect l="l" t="t" r="r" b="b"/>
              <a:pathLst>
                <a:path w="2342659" h="857492">
                  <a:moveTo>
                    <a:pt x="16594" y="0"/>
                  </a:moveTo>
                  <a:lnTo>
                    <a:pt x="2326064" y="0"/>
                  </a:lnTo>
                  <a:cubicBezTo>
                    <a:pt x="2335229" y="0"/>
                    <a:pt x="2342659" y="7430"/>
                    <a:pt x="2342659" y="16594"/>
                  </a:cubicBezTo>
                  <a:lnTo>
                    <a:pt x="2342659" y="840898"/>
                  </a:lnTo>
                  <a:cubicBezTo>
                    <a:pt x="2342659" y="845299"/>
                    <a:pt x="2340910" y="849520"/>
                    <a:pt x="2337798" y="852632"/>
                  </a:cubicBezTo>
                  <a:cubicBezTo>
                    <a:pt x="2334686" y="855744"/>
                    <a:pt x="2330465" y="857492"/>
                    <a:pt x="2326064" y="857492"/>
                  </a:cubicBezTo>
                  <a:lnTo>
                    <a:pt x="16594" y="857492"/>
                  </a:lnTo>
                  <a:cubicBezTo>
                    <a:pt x="7430" y="857492"/>
                    <a:pt x="0" y="850063"/>
                    <a:pt x="0" y="840898"/>
                  </a:cubicBezTo>
                  <a:lnTo>
                    <a:pt x="0" y="16594"/>
                  </a:lnTo>
                  <a:cubicBezTo>
                    <a:pt x="0" y="7430"/>
                    <a:pt x="7430" y="0"/>
                    <a:pt x="16594" y="0"/>
                  </a:cubicBezTo>
                  <a:close/>
                </a:path>
              </a:pathLst>
            </a:custGeom>
            <a:grpFill/>
          </p:spPr>
        </p:sp>
        <p:sp>
          <p:nvSpPr>
            <p:cNvPr id="10" name="TextBox 5">
              <a:extLst>
                <a:ext uri="{FF2B5EF4-FFF2-40B4-BE49-F238E27FC236}">
                  <a16:creationId xmlns:a16="http://schemas.microsoft.com/office/drawing/2014/main" id="{E705F262-FE77-4707-89D0-6DE626DFA40D}"/>
                </a:ext>
              </a:extLst>
            </p:cNvPr>
            <p:cNvSpPr txBox="1"/>
            <p:nvPr/>
          </p:nvSpPr>
          <p:spPr>
            <a:xfrm>
              <a:off x="0" y="85725"/>
              <a:ext cx="2342659" cy="771767"/>
            </a:xfrm>
            <a:prstGeom prst="rect">
              <a:avLst/>
            </a:prstGeom>
            <a:grpFill/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25"/>
                </a:lnSpc>
              </a:pPr>
              <a:endParaRPr/>
            </a:p>
          </p:txBody>
        </p:sp>
      </p:grpSp>
      <p:sp>
        <p:nvSpPr>
          <p:cNvPr id="21" name="TextBox 22">
            <a:extLst>
              <a:ext uri="{FF2B5EF4-FFF2-40B4-BE49-F238E27FC236}">
                <a16:creationId xmlns:a16="http://schemas.microsoft.com/office/drawing/2014/main" id="{86A7A6E1-A337-4ECF-9B29-C740224EB70C}"/>
              </a:ext>
            </a:extLst>
          </p:cNvPr>
          <p:cNvSpPr txBox="1"/>
          <p:nvPr/>
        </p:nvSpPr>
        <p:spPr>
          <a:xfrm>
            <a:off x="4302377" y="3054114"/>
            <a:ext cx="7185357" cy="3640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 algn="just">
              <a:lnSpc>
                <a:spcPts val="2835"/>
              </a:lnSpc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ublic Sans"/>
              </a:rPr>
              <a:t>Ποια είναι η διαδικασία για να συμμετέχω;</a:t>
            </a:r>
            <a:endParaRPr lang="en-US" sz="2800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Public Sans"/>
            </a:endParaRP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ED7A2376-F667-43C6-9D4F-D3FFB7AC1369}"/>
              </a:ext>
            </a:extLst>
          </p:cNvPr>
          <p:cNvSpPr txBox="1"/>
          <p:nvPr/>
        </p:nvSpPr>
        <p:spPr>
          <a:xfrm>
            <a:off x="4843005" y="3418188"/>
            <a:ext cx="6644729" cy="30931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Παρακολουθείς τις ανακοινώσεις του Τμήματός σου για πρόσκληση υποβολής αιτήσεων καθώς και το πεδίο 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Νέα-Ανακοινώσεις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στη σελίδα του γραφείου μας</a:t>
            </a:r>
            <a:r>
              <a:rPr lang="en-US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 action="ppaction://hlinkfile"/>
              </a:rPr>
              <a:t>erasmus.duth.gr</a:t>
            </a:r>
            <a:r>
              <a:rPr lang="en-US" sz="2800" b="1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l-GR" sz="2800" b="1" spc="33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800" spc="33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Υποβάλλεις αίτηση εντός των προθεσμιών </a:t>
            </a:r>
          </a:p>
        </p:txBody>
      </p:sp>
      <p:sp>
        <p:nvSpPr>
          <p:cNvPr id="12" name="Freeform 15">
            <a:extLst>
              <a:ext uri="{FF2B5EF4-FFF2-40B4-BE49-F238E27FC236}">
                <a16:creationId xmlns:a16="http://schemas.microsoft.com/office/drawing/2014/main" id="{6F6FB7A4-8308-4D0D-B334-EA38C5B67530}"/>
              </a:ext>
            </a:extLst>
          </p:cNvPr>
          <p:cNvSpPr/>
          <p:nvPr/>
        </p:nvSpPr>
        <p:spPr>
          <a:xfrm>
            <a:off x="333942" y="2833217"/>
            <a:ext cx="3073910" cy="1169942"/>
          </a:xfrm>
          <a:custGeom>
            <a:avLst/>
            <a:gdLst/>
            <a:ahLst/>
            <a:cxnLst/>
            <a:rect l="l" t="t" r="r" b="b"/>
            <a:pathLst>
              <a:path w="1003898" h="406400">
                <a:moveTo>
                  <a:pt x="0" y="0"/>
                </a:moveTo>
                <a:lnTo>
                  <a:pt x="800698" y="0"/>
                </a:lnTo>
                <a:lnTo>
                  <a:pt x="1003898" y="203200"/>
                </a:lnTo>
                <a:lnTo>
                  <a:pt x="800698" y="406400"/>
                </a:lnTo>
                <a:lnTo>
                  <a:pt x="0" y="406400"/>
                </a:lnTo>
                <a:lnTo>
                  <a:pt x="203200" y="20320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</p:sp>
      <p:sp>
        <p:nvSpPr>
          <p:cNvPr id="13" name="TextBox 23">
            <a:extLst>
              <a:ext uri="{FF2B5EF4-FFF2-40B4-BE49-F238E27FC236}">
                <a16:creationId xmlns:a16="http://schemas.microsoft.com/office/drawing/2014/main" id="{7CD1DD61-65FD-41F0-9F47-A7AC0B92E836}"/>
              </a:ext>
            </a:extLst>
          </p:cNvPr>
          <p:cNvSpPr txBox="1"/>
          <p:nvPr/>
        </p:nvSpPr>
        <p:spPr>
          <a:xfrm>
            <a:off x="869440" y="3054114"/>
            <a:ext cx="2297502" cy="7497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914"/>
              </a:lnSpc>
            </a:pP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Μα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κροχρόνι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 </a:t>
            </a:r>
          </a:p>
          <a:p>
            <a:pPr algn="l">
              <a:lnSpc>
                <a:spcPts val="2914"/>
              </a:lnSpc>
            </a:pPr>
            <a:r>
              <a:rPr lang="el-GR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κ</a:t>
            </a:r>
            <a:r>
              <a:rPr lang="en-US" sz="3000" b="1" dirty="0" err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ινητικότητ</a:t>
            </a:r>
            <a:r>
              <a:rPr lang="en-US" sz="300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DM Sans Bold"/>
              </a:rPr>
              <a:t>α</a:t>
            </a:r>
          </a:p>
        </p:txBody>
      </p:sp>
    </p:spTree>
    <p:extLst>
      <p:ext uri="{BB962C8B-B14F-4D97-AF65-F5344CB8AC3E}">
        <p14:creationId xmlns:p14="http://schemas.microsoft.com/office/powerpoint/2010/main" val="363578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Κυματομορφή">
  <a:themeElements>
    <a:clrScheme name="Κυματομορφή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Κυματομορφή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Κυματομορφή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1596</TotalTime>
  <Words>1155</Words>
  <Application>Microsoft Office PowerPoint</Application>
  <PresentationFormat>Ευρεία οθόνη</PresentationFormat>
  <Paragraphs>203</Paragraphs>
  <Slides>19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9" baseType="lpstr">
      <vt:lpstr>Arial</vt:lpstr>
      <vt:lpstr>Calibri</vt:lpstr>
      <vt:lpstr>Candara</vt:lpstr>
      <vt:lpstr>DM Sans</vt:lpstr>
      <vt:lpstr>DM Sans Bold</vt:lpstr>
      <vt:lpstr>Public Sans</vt:lpstr>
      <vt:lpstr>Public Sans Medium</vt:lpstr>
      <vt:lpstr>Symbol</vt:lpstr>
      <vt:lpstr>Wingdings</vt:lpstr>
      <vt:lpstr>Κυματομορφή</vt:lpstr>
      <vt:lpstr> </vt:lpstr>
      <vt:lpstr>Ευκαιρίες Κινητικότητας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Κινητικότητα Erasmus+ για Σπουδές</vt:lpstr>
      <vt:lpstr>Υποβολή Αίτησης </vt:lpstr>
      <vt:lpstr>Μετά Την Επιλογή Φοιτητή Για Κινητικότητα Σπουδών</vt:lpstr>
      <vt:lpstr>Μικτή - Βραχυχρόνια Κινητικότητα Erasmus+</vt:lpstr>
      <vt:lpstr>Μικτή - βραχυχρόνια κινητικότητα</vt:lpstr>
      <vt:lpstr>Παρουσίαση του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Χαρούλα Τριάντη</dc:creator>
  <cp:lastModifiedBy>Maria Pelteki</cp:lastModifiedBy>
  <cp:revision>208</cp:revision>
  <cp:lastPrinted>2026-03-12T07:05:09Z</cp:lastPrinted>
  <dcterms:created xsi:type="dcterms:W3CDTF">2023-02-17T07:50:59Z</dcterms:created>
  <dcterms:modified xsi:type="dcterms:W3CDTF">2026-03-19T07:17:35Z</dcterms:modified>
</cp:coreProperties>
</file>